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32" r:id="rId2"/>
    <p:sldId id="359" r:id="rId3"/>
    <p:sldId id="334" r:id="rId4"/>
    <p:sldId id="361" r:id="rId5"/>
    <p:sldId id="335" r:id="rId6"/>
    <p:sldId id="350" r:id="rId7"/>
    <p:sldId id="336" r:id="rId8"/>
    <p:sldId id="337" r:id="rId9"/>
    <p:sldId id="338" r:id="rId10"/>
    <p:sldId id="339" r:id="rId11"/>
    <p:sldId id="340" r:id="rId12"/>
    <p:sldId id="342" r:id="rId13"/>
    <p:sldId id="354" r:id="rId14"/>
    <p:sldId id="356" r:id="rId15"/>
    <p:sldId id="352" r:id="rId16"/>
    <p:sldId id="353" r:id="rId17"/>
    <p:sldId id="343" r:id="rId18"/>
    <p:sldId id="344" r:id="rId19"/>
    <p:sldId id="345" r:id="rId20"/>
    <p:sldId id="346" r:id="rId21"/>
    <p:sldId id="351" r:id="rId22"/>
    <p:sldId id="358" r:id="rId23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2" autoAdjust="0"/>
    <p:restoredTop sz="96139" autoAdjust="0"/>
  </p:normalViewPr>
  <p:slideViewPr>
    <p:cSldViewPr snapToGrid="0">
      <p:cViewPr varScale="1">
        <p:scale>
          <a:sx n="53" d="100"/>
          <a:sy n="53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9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1B489-287F-4DF8-B581-76B3CAE15614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</dgm:pt>
    <dgm:pt modelId="{6C3F7C7C-BF91-405F-96FA-71921D84EF93}">
      <dgm:prSet phldrT="[텍스트]" custT="1"/>
      <dgm:spPr/>
      <dgm:t>
        <a:bodyPr/>
        <a:lstStyle/>
        <a:p>
          <a:pPr algn="ctr" latinLnBrk="1"/>
          <a:endParaRPr lang="ko-KR" altLang="en-US" sz="1800" dirty="0">
            <a:latin typeface="Meiryo UI" panose="020B0604030504040204" pitchFamily="34" charset="-128"/>
            <a:ea typeface="Meiryo UI" panose="020B0604030504040204" pitchFamily="34" charset="-128"/>
          </a:endParaRPr>
        </a:p>
      </dgm:t>
    </dgm:pt>
    <dgm:pt modelId="{3259250C-E37B-425D-87A8-F73855C3EA8B}" type="parTrans" cxnId="{490396F0-E382-4715-BE72-93F6398EFBF5}">
      <dgm:prSet/>
      <dgm:spPr/>
      <dgm:t>
        <a:bodyPr/>
        <a:lstStyle/>
        <a:p>
          <a:pPr latinLnBrk="1"/>
          <a:endParaRPr lang="ko-KR" altLang="en-US"/>
        </a:p>
      </dgm:t>
    </dgm:pt>
    <dgm:pt modelId="{1976DCD9-7358-487C-8761-56AC6DBBA2EB}" type="sibTrans" cxnId="{490396F0-E382-4715-BE72-93F6398EFBF5}">
      <dgm:prSet/>
      <dgm:spPr/>
      <dgm:t>
        <a:bodyPr/>
        <a:lstStyle/>
        <a:p>
          <a:pPr latinLnBrk="1"/>
          <a:endParaRPr lang="ko-KR" altLang="en-US"/>
        </a:p>
      </dgm:t>
    </dgm:pt>
    <dgm:pt modelId="{2FED9A6C-5CD5-4ED8-9E15-DD35BEA2A679}">
      <dgm:prSet phldrT="[텍스트]" custT="1"/>
      <dgm:spPr/>
      <dgm:t>
        <a:bodyPr/>
        <a:lstStyle/>
        <a:p>
          <a:pPr algn="ctr" latinLnBrk="1"/>
          <a:endParaRPr lang="ko-KR" altLang="en-US" sz="1800" dirty="0">
            <a:latin typeface="Meiryo UI" panose="020B0604030504040204" pitchFamily="34" charset="-128"/>
            <a:ea typeface="Meiryo UI" panose="020B0604030504040204" pitchFamily="34" charset="-128"/>
          </a:endParaRPr>
        </a:p>
      </dgm:t>
    </dgm:pt>
    <dgm:pt modelId="{C91EED06-192E-4D8E-A0B7-CB63E21CB3D1}" type="sibTrans" cxnId="{AE1A3CB5-712C-40E9-87B5-6BBB98EBA4FE}">
      <dgm:prSet/>
      <dgm:spPr/>
      <dgm:t>
        <a:bodyPr/>
        <a:lstStyle/>
        <a:p>
          <a:pPr latinLnBrk="1"/>
          <a:endParaRPr lang="ko-KR" altLang="en-US"/>
        </a:p>
      </dgm:t>
    </dgm:pt>
    <dgm:pt modelId="{5E1C2497-C3AD-4829-A52B-416CCDE0EC27}" type="parTrans" cxnId="{AE1A3CB5-712C-40E9-87B5-6BBB98EBA4FE}">
      <dgm:prSet/>
      <dgm:spPr/>
      <dgm:t>
        <a:bodyPr/>
        <a:lstStyle/>
        <a:p>
          <a:pPr latinLnBrk="1"/>
          <a:endParaRPr lang="ko-KR" altLang="en-US"/>
        </a:p>
      </dgm:t>
    </dgm:pt>
    <dgm:pt modelId="{D5987493-BB2F-4802-8099-716E54B5E802}" type="pres">
      <dgm:prSet presAssocID="{1EF1B489-287F-4DF8-B581-76B3CAE15614}" presName="arrowDiagram" presStyleCnt="0">
        <dgm:presLayoutVars>
          <dgm:chMax val="5"/>
          <dgm:dir/>
          <dgm:resizeHandles val="exact"/>
        </dgm:presLayoutVars>
      </dgm:prSet>
      <dgm:spPr/>
    </dgm:pt>
    <dgm:pt modelId="{A6F8086D-CF8B-4F85-9753-41D5CEA6D943}" type="pres">
      <dgm:prSet presAssocID="{1EF1B489-287F-4DF8-B581-76B3CAE15614}" presName="arrow" presStyleLbl="bgShp" presStyleIdx="0" presStyleCnt="1" custLinFactNeighborX="-1094" custLinFactNeighborY="-13938"/>
      <dgm:spPr/>
    </dgm:pt>
    <dgm:pt modelId="{E54FE8BA-D600-4064-A75D-EE53B4B9AD76}" type="pres">
      <dgm:prSet presAssocID="{1EF1B489-287F-4DF8-B581-76B3CAE15614}" presName="arrowDiagram2" presStyleCnt="0"/>
      <dgm:spPr/>
    </dgm:pt>
    <dgm:pt modelId="{073264A2-6C3D-4213-A8E3-8553EF7FC5D4}" type="pres">
      <dgm:prSet presAssocID="{2FED9A6C-5CD5-4ED8-9E15-DD35BEA2A679}" presName="bullet2a" presStyleLbl="node1" presStyleIdx="0" presStyleCnt="2"/>
      <dgm:spPr/>
    </dgm:pt>
    <dgm:pt modelId="{5A8FD14E-B117-4731-B48F-D1DCD9FEC777}" type="pres">
      <dgm:prSet presAssocID="{2FED9A6C-5CD5-4ED8-9E15-DD35BEA2A679}" presName="textBox2a" presStyleLbl="revTx" presStyleIdx="0" presStyleCnt="2" custScaleY="107580" custLinFactNeighborX="-17600" custLinFactNeighborY="109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1E5DBF-2D6A-4FF9-8F6F-ACF2C5B8BD34}" type="pres">
      <dgm:prSet presAssocID="{6C3F7C7C-BF91-405F-96FA-71921D84EF93}" presName="bullet2b" presStyleLbl="node1" presStyleIdx="1" presStyleCnt="2" custLinFactNeighborX="-87610" custLinFactNeighborY="14052"/>
      <dgm:spPr/>
      <dgm:t>
        <a:bodyPr/>
        <a:lstStyle/>
        <a:p>
          <a:pPr latinLnBrk="1"/>
          <a:endParaRPr lang="ko-KR" altLang="en-US"/>
        </a:p>
      </dgm:t>
    </dgm:pt>
    <dgm:pt modelId="{22208A35-9F11-47ED-B8DB-A25166831DDB}" type="pres">
      <dgm:prSet presAssocID="{6C3F7C7C-BF91-405F-96FA-71921D84EF93}" presName="textBox2b" presStyleLbl="revTx" presStyleIdx="1" presStyleCnt="2" custScaleX="109016" custScaleY="65178" custLinFactNeighborX="18283" custLinFactNeighborY="-128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6AF492A-6FB3-41AF-A434-ADA76C0E4557}" type="presOf" srcId="{2FED9A6C-5CD5-4ED8-9E15-DD35BEA2A679}" destId="{5A8FD14E-B117-4731-B48F-D1DCD9FEC777}" srcOrd="0" destOrd="0" presId="urn:microsoft.com/office/officeart/2005/8/layout/arrow2"/>
    <dgm:cxn modelId="{24D7EFB5-E348-482F-88BC-E69EED700470}" type="presOf" srcId="{6C3F7C7C-BF91-405F-96FA-71921D84EF93}" destId="{22208A35-9F11-47ED-B8DB-A25166831DDB}" srcOrd="0" destOrd="0" presId="urn:microsoft.com/office/officeart/2005/8/layout/arrow2"/>
    <dgm:cxn modelId="{AE1A3CB5-712C-40E9-87B5-6BBB98EBA4FE}" srcId="{1EF1B489-287F-4DF8-B581-76B3CAE15614}" destId="{2FED9A6C-5CD5-4ED8-9E15-DD35BEA2A679}" srcOrd="0" destOrd="0" parTransId="{5E1C2497-C3AD-4829-A52B-416CCDE0EC27}" sibTransId="{C91EED06-192E-4D8E-A0B7-CB63E21CB3D1}"/>
    <dgm:cxn modelId="{490396F0-E382-4715-BE72-93F6398EFBF5}" srcId="{1EF1B489-287F-4DF8-B581-76B3CAE15614}" destId="{6C3F7C7C-BF91-405F-96FA-71921D84EF93}" srcOrd="1" destOrd="0" parTransId="{3259250C-E37B-425D-87A8-F73855C3EA8B}" sibTransId="{1976DCD9-7358-487C-8761-56AC6DBBA2EB}"/>
    <dgm:cxn modelId="{44777C52-0EFA-40B1-AC4A-D09E37DB9A11}" type="presOf" srcId="{1EF1B489-287F-4DF8-B581-76B3CAE15614}" destId="{D5987493-BB2F-4802-8099-716E54B5E802}" srcOrd="0" destOrd="0" presId="urn:microsoft.com/office/officeart/2005/8/layout/arrow2"/>
    <dgm:cxn modelId="{69D24BA3-8879-46D6-B389-125D98348102}" type="presParOf" srcId="{D5987493-BB2F-4802-8099-716E54B5E802}" destId="{A6F8086D-CF8B-4F85-9753-41D5CEA6D943}" srcOrd="0" destOrd="0" presId="urn:microsoft.com/office/officeart/2005/8/layout/arrow2"/>
    <dgm:cxn modelId="{09E4960C-749E-41C6-BA5F-BD9DB65CC4FE}" type="presParOf" srcId="{D5987493-BB2F-4802-8099-716E54B5E802}" destId="{E54FE8BA-D600-4064-A75D-EE53B4B9AD76}" srcOrd="1" destOrd="0" presId="urn:microsoft.com/office/officeart/2005/8/layout/arrow2"/>
    <dgm:cxn modelId="{48949EE3-221E-49EB-BB51-ECAB28439C84}" type="presParOf" srcId="{E54FE8BA-D600-4064-A75D-EE53B4B9AD76}" destId="{073264A2-6C3D-4213-A8E3-8553EF7FC5D4}" srcOrd="0" destOrd="0" presId="urn:microsoft.com/office/officeart/2005/8/layout/arrow2"/>
    <dgm:cxn modelId="{D36C429D-6263-4809-BB2F-599F374BC539}" type="presParOf" srcId="{E54FE8BA-D600-4064-A75D-EE53B4B9AD76}" destId="{5A8FD14E-B117-4731-B48F-D1DCD9FEC777}" srcOrd="1" destOrd="0" presId="urn:microsoft.com/office/officeart/2005/8/layout/arrow2"/>
    <dgm:cxn modelId="{01C8FFC7-5BFB-4864-B38A-0DDED4EC4839}" type="presParOf" srcId="{E54FE8BA-D600-4064-A75D-EE53B4B9AD76}" destId="{B41E5DBF-2D6A-4FF9-8F6F-ACF2C5B8BD34}" srcOrd="2" destOrd="0" presId="urn:microsoft.com/office/officeart/2005/8/layout/arrow2"/>
    <dgm:cxn modelId="{D1AD823B-DA14-415D-810B-60A018CB8B79}" type="presParOf" srcId="{E54FE8BA-D600-4064-A75D-EE53B4B9AD76}" destId="{22208A35-9F11-47ED-B8DB-A25166831DDB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086D-CF8B-4F85-9753-41D5CEA6D943}">
      <dsp:nvSpPr>
        <dsp:cNvPr id="0" name=""/>
        <dsp:cNvSpPr/>
      </dsp:nvSpPr>
      <dsp:spPr>
        <a:xfrm>
          <a:off x="16843" y="-21972"/>
          <a:ext cx="4344760" cy="27154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3264A2-6C3D-4213-A8E3-8553EF7FC5D4}">
      <dsp:nvSpPr>
        <dsp:cNvPr id="0" name=""/>
        <dsp:cNvSpPr/>
      </dsp:nvSpPr>
      <dsp:spPr>
        <a:xfrm>
          <a:off x="1074532" y="1457961"/>
          <a:ext cx="152066" cy="1520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8FD14E-B117-4731-B48F-D1DCD9FEC777}">
      <dsp:nvSpPr>
        <dsp:cNvPr id="0" name=""/>
        <dsp:cNvSpPr/>
      </dsp:nvSpPr>
      <dsp:spPr>
        <a:xfrm>
          <a:off x="902045" y="1490049"/>
          <a:ext cx="1412047" cy="1247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77" tIns="0" rIns="0" bIns="0" numCol="1" spcCol="1270" anchor="t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latin typeface="Meiryo UI" panose="020B0604030504040204" pitchFamily="34" charset="-128"/>
            <a:ea typeface="Meiryo UI" panose="020B0604030504040204" pitchFamily="34" charset="-128"/>
          </a:endParaRPr>
        </a:p>
      </dsp:txBody>
      <dsp:txXfrm>
        <a:off x="902045" y="1490049"/>
        <a:ext cx="1412047" cy="1247398"/>
      </dsp:txXfrm>
    </dsp:sp>
    <dsp:sp modelId="{B41E5DBF-2D6A-4FF9-8F6F-ACF2C5B8BD34}">
      <dsp:nvSpPr>
        <dsp:cNvPr id="0" name=""/>
        <dsp:cNvSpPr/>
      </dsp:nvSpPr>
      <dsp:spPr>
        <a:xfrm>
          <a:off x="2247330" y="802146"/>
          <a:ext cx="260685" cy="2606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208A35-9F11-47ED-B8DB-A25166831DDB}">
      <dsp:nvSpPr>
        <dsp:cNvPr id="0" name=""/>
        <dsp:cNvSpPr/>
      </dsp:nvSpPr>
      <dsp:spPr>
        <a:xfrm>
          <a:off x="2800569" y="977812"/>
          <a:ext cx="1539357" cy="117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2" tIns="0" rIns="0" bIns="0" numCol="1" spcCol="1270" anchor="t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latin typeface="Meiryo UI" panose="020B0604030504040204" pitchFamily="34" charset="-128"/>
            <a:ea typeface="Meiryo UI" panose="020B0604030504040204" pitchFamily="34" charset="-128"/>
          </a:endParaRPr>
        </a:p>
      </dsp:txBody>
      <dsp:txXfrm>
        <a:off x="2800569" y="977812"/>
        <a:ext cx="1539357" cy="117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1036D-0C46-43AD-ACBA-C2C3C2AE4221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BFE92-7860-44A2-8BC6-B1ABEA11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5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BFE92-7860-44A2-8BC6-B1ABEA11B8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9"/>
          <a:stretch/>
        </p:blipFill>
        <p:spPr>
          <a:xfrm rot="10800000">
            <a:off x="0" y="3631"/>
            <a:ext cx="9144000" cy="519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7"/>
          <a:stretch/>
        </p:blipFill>
        <p:spPr>
          <a:xfrm>
            <a:off x="0" y="4053526"/>
            <a:ext cx="9144000" cy="2800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0633"/>
            <a:ext cx="7772400" cy="939149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225202"/>
            <a:ext cx="804041" cy="7666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4" y="225594"/>
            <a:ext cx="2394716" cy="11235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68029" y="6106933"/>
            <a:ext cx="1207941" cy="2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83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9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0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478"/>
          <a:stretch/>
        </p:blipFill>
        <p:spPr>
          <a:xfrm>
            <a:off x="152400" y="649606"/>
            <a:ext cx="8791575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20" y="24071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"/>
            <a:ext cx="9144000" cy="6850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510672"/>
            <a:ext cx="6858000" cy="5077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4" y="225594"/>
            <a:ext cx="2394716" cy="112350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803643" y="-11675882"/>
            <a:ext cx="84751286" cy="302097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7680119" y="-11523482"/>
            <a:ext cx="84751286" cy="302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64" r="3854" b="240"/>
          <a:stretch/>
        </p:blipFill>
        <p:spPr>
          <a:xfrm>
            <a:off x="190500" y="782956"/>
            <a:ext cx="8791575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70" y="374068"/>
            <a:ext cx="1149733" cy="5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5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4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0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4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65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E63DE-5DA2-4E2A-AE3E-071E38C44CB9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1D2A-2C68-42DF-942D-45DB57E2E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4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github.com/scantailor/scantailo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leptonica.org/local-sources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 txBox="1">
            <a:spLocks/>
          </p:cNvSpPr>
          <p:nvPr/>
        </p:nvSpPr>
        <p:spPr>
          <a:xfrm>
            <a:off x="1087395" y="2174789"/>
            <a:ext cx="7249299" cy="17394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dirty="0">
              <a:latin typeface="+mj-ea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119434" y="5006234"/>
            <a:ext cx="2959100" cy="614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2832710" y="4455560"/>
            <a:ext cx="3532549" cy="61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2227612"/>
            <a:ext cx="9144000" cy="1638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600" dirty="0" smtClean="0">
                <a:latin typeface="Arial Black" panose="020B0A04020102020204" pitchFamily="34" charset="0"/>
              </a:rPr>
              <a:t>Smart Stand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848" y="4881933"/>
            <a:ext cx="5885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◈참가자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   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문지환선임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조재일선임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   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진영효책임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윤희덕연구원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신진호책임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김준철책임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정용욱선임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Adviser: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이행용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28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58542"/>
              </p:ext>
            </p:extLst>
          </p:nvPr>
        </p:nvGraphicFramePr>
        <p:xfrm>
          <a:off x="23556" y="969396"/>
          <a:ext cx="9085608" cy="450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6804">
                  <a:extLst>
                    <a:ext uri="{9D8B030D-6E8A-4147-A177-3AD203B41FA5}">
                      <a16:colId xmlns:a16="http://schemas.microsoft.com/office/drawing/2014/main" val="303729381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1278019520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3231450417"/>
                    </a:ext>
                  </a:extLst>
                </a:gridCol>
                <a:gridCol w="737908">
                  <a:extLst>
                    <a:ext uri="{9D8B030D-6E8A-4147-A177-3AD203B41FA5}">
                      <a16:colId xmlns:a16="http://schemas.microsoft.com/office/drawing/2014/main" val="1583447240"/>
                    </a:ext>
                  </a:extLst>
                </a:gridCol>
                <a:gridCol w="895465">
                  <a:extLst>
                    <a:ext uri="{9D8B030D-6E8A-4147-A177-3AD203B41FA5}">
                      <a16:colId xmlns:a16="http://schemas.microsoft.com/office/drawing/2014/main" val="3876529876"/>
                    </a:ext>
                  </a:extLst>
                </a:gridCol>
                <a:gridCol w="736995">
                  <a:extLst>
                    <a:ext uri="{9D8B030D-6E8A-4147-A177-3AD203B41FA5}">
                      <a16:colId xmlns:a16="http://schemas.microsoft.com/office/drawing/2014/main" val="3006871289"/>
                    </a:ext>
                  </a:extLst>
                </a:gridCol>
                <a:gridCol w="706286">
                  <a:extLst>
                    <a:ext uri="{9D8B030D-6E8A-4147-A177-3AD203B41FA5}">
                      <a16:colId xmlns:a16="http://schemas.microsoft.com/office/drawing/2014/main" val="2229078105"/>
                    </a:ext>
                  </a:extLst>
                </a:gridCol>
                <a:gridCol w="627671">
                  <a:extLst>
                    <a:ext uri="{9D8B030D-6E8A-4147-A177-3AD203B41FA5}">
                      <a16:colId xmlns:a16="http://schemas.microsoft.com/office/drawing/2014/main" val="954167869"/>
                    </a:ext>
                  </a:extLst>
                </a:gridCol>
                <a:gridCol w="1019814">
                  <a:extLst>
                    <a:ext uri="{9D8B030D-6E8A-4147-A177-3AD203B41FA5}">
                      <a16:colId xmlns:a16="http://schemas.microsoft.com/office/drawing/2014/main" val="2470665227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3692150931"/>
                    </a:ext>
                  </a:extLst>
                </a:gridCol>
                <a:gridCol w="834761">
                  <a:extLst>
                    <a:ext uri="{9D8B030D-6E8A-4147-A177-3AD203B41FA5}">
                      <a16:colId xmlns:a16="http://schemas.microsoft.com/office/drawing/2014/main" val="3618892749"/>
                    </a:ext>
                  </a:extLst>
                </a:gridCol>
              </a:tblGrid>
              <a:tr h="393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구분</a:t>
                      </a:r>
                      <a:endParaRPr kumimoji="1"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2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3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4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6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7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en-US" altLang="ko-KR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8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9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 smtClean="0">
                          <a:latin typeface="+mj-ea"/>
                          <a:ea typeface="+mj-ea"/>
                        </a:rPr>
                        <a:t>10</a:t>
                      </a: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월</a:t>
                      </a:r>
                      <a:endParaRPr kumimoji="1"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kern="1200" dirty="0" smtClean="0">
                          <a:latin typeface="+mj-ea"/>
                          <a:ea typeface="+mj-ea"/>
                        </a:rPr>
                        <a:t>합계</a:t>
                      </a:r>
                      <a:endParaRPr kumimoji="1"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4262" marR="94262" marT="48886" marB="488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11864"/>
                  </a:ext>
                </a:extLst>
              </a:tr>
              <a:tr h="4077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latin typeface="+mj-ea"/>
                          <a:ea typeface="+mj-ea"/>
                        </a:rPr>
                        <a:t>대일정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55456"/>
                  </a:ext>
                </a:extLst>
              </a:tr>
              <a:tr h="21291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928287"/>
                  </a:ext>
                </a:extLst>
              </a:tr>
              <a:tr h="1575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+mj-ea"/>
                          <a:ea typeface="+mj-ea"/>
                        </a:rPr>
                        <a:t>목표</a:t>
                      </a:r>
                      <a:endParaRPr lang="ko-KR" altLang="en-US" sz="20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명확한 사양 결정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2.M/H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: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스탠드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・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시작기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설계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발주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3.S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화상처리 프로세스 검토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(PC Base)</a:t>
                      </a:r>
                      <a:endParaRPr lang="ko-KR" altLang="en-US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1.M/H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시작기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조립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스탠드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2.S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</a:t>
                      </a:r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 처리 프로세스 검토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(PC Base)</a:t>
                      </a:r>
                      <a:endParaRPr lang="ko-KR" altLang="en-US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1.M/H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데모기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제작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2.S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설계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화상 처리 프로세스 검토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   (</a:t>
                      </a:r>
                      <a:r>
                        <a:rPr lang="en-US" altLang="ja-JP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SYSTEM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보드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ja-JP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・</a:t>
                      </a:r>
                      <a:r>
                        <a:rPr lang="en-US" altLang="ja-JP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PC/Mobile App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동작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경영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회의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8166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3045367" y="682301"/>
            <a:ext cx="1691177" cy="2983433"/>
            <a:chOff x="2676607" y="869477"/>
            <a:chExt cx="1691177" cy="298343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868753" y="1156572"/>
              <a:ext cx="0" cy="2696338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2676607" y="869477"/>
              <a:ext cx="1691177" cy="2666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 b="1" dirty="0" smtClean="0">
                  <a:solidFill>
                    <a:srgbClr val="FF0000"/>
                  </a:solidFill>
                  <a:latin typeface="Meiryo UI" panose="020B0604030504040204" pitchFamily="34" charset="-128"/>
                  <a:ea typeface="맑은 고딕" panose="020B0503020000020004" pitchFamily="50" charset="-127"/>
                </a:rPr>
                <a:t>▼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TODAY(4/16)</a:t>
              </a:r>
              <a:endParaRPr lang="ko-KR" altLang="en-US" sz="1400" b="1" dirty="0">
                <a:solidFill>
                  <a:srgbClr val="FF0000"/>
                </a:solidFill>
                <a:latin typeface="Meiryo UI" panose="020B0604030504040204" pitchFamily="34" charset="-128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026911" y="2035519"/>
            <a:ext cx="1507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벤치마킹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사양확정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3173" y="1342662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4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최종 보고 ▼</a:t>
            </a:r>
            <a:endParaRPr lang="en-US" altLang="ko-KR" sz="14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125207" y="2234242"/>
            <a:ext cx="1006961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40722" y="1342662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4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중간 보고 ▼</a:t>
            </a:r>
            <a:endParaRPr lang="en-US" altLang="ko-KR" sz="14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7953" y="2454596"/>
            <a:ext cx="1507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구상설계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ko-KR" altLang="en-US" sz="1200" b="1" dirty="0" err="1" smtClean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시작발주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076869" y="2662041"/>
            <a:ext cx="1430690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53585" y="1342015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b="1" dirty="0" smtClean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CP</a:t>
            </a:r>
            <a:r>
              <a:rPr lang="ko-KR" altLang="en-US" sz="1400" b="1" dirty="0" smtClean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</a:t>
            </a:r>
            <a:endParaRPr lang="en-US" altLang="ko-KR" sz="14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883498" y="3479225"/>
            <a:ext cx="2323282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41024" y="3294528"/>
            <a:ext cx="2412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화상 처리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(PC Base)/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동작 검토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255463" y="3462463"/>
            <a:ext cx="2097329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64301" y="3285696"/>
            <a:ext cx="3487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화상 처리</a:t>
            </a:r>
            <a:r>
              <a:rPr lang="en-US" altLang="ko-KR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(PC/Mobile App)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및 상세 동작 검토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6580329" y="2726043"/>
            <a:ext cx="1003207" cy="2880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90504" y="2527320"/>
            <a:ext cx="1005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ko-KR" altLang="en-US" sz="1200" b="1" dirty="0" err="1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데모기</a:t>
            </a:r>
            <a:r>
              <a:rPr lang="ko-KR" altLang="en-US" sz="12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제작</a:t>
            </a:r>
            <a:endParaRPr lang="en-US" altLang="ko-KR" sz="1200" b="1" dirty="0">
              <a:solidFill>
                <a:srgbClr val="0070C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/>
              <a:t>개발일정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5022951" y="1416343"/>
            <a:ext cx="1071003" cy="735562"/>
            <a:chOff x="5488738" y="1182012"/>
            <a:chExt cx="3169900" cy="253860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738" y="1182012"/>
              <a:ext cx="3169900" cy="2538607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730963" y="1378784"/>
              <a:ext cx="2704699" cy="1511166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 smtClean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207" y="1652054"/>
              <a:ext cx="74871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4385" y="1652077"/>
              <a:ext cx="75206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29" name="TextBox 28"/>
          <p:cNvSpPr txBox="1"/>
          <p:nvPr/>
        </p:nvSpPr>
        <p:spPr>
          <a:xfrm>
            <a:off x="4961059" y="2178425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PC</a:t>
            </a:r>
            <a:r>
              <a:rPr lang="ko-KR" altLang="en-US" sz="1000" b="1" dirty="0" smtClean="0"/>
              <a:t>에서 이미지 확인</a:t>
            </a:r>
            <a:endParaRPr lang="ko-KR" altLang="en-US" sz="1000" b="1" dirty="0"/>
          </a:p>
        </p:txBody>
      </p:sp>
      <p:grpSp>
        <p:nvGrpSpPr>
          <p:cNvPr id="30" name="그룹 29"/>
          <p:cNvGrpSpPr/>
          <p:nvPr/>
        </p:nvGrpSpPr>
        <p:grpSpPr>
          <a:xfrm>
            <a:off x="7352792" y="1603990"/>
            <a:ext cx="1071003" cy="735562"/>
            <a:chOff x="5488738" y="1182012"/>
            <a:chExt cx="3169900" cy="253860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738" y="1182012"/>
              <a:ext cx="3169900" cy="2538607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5730963" y="1378784"/>
              <a:ext cx="2704699" cy="1511166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 smtClean="0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207" y="1652054"/>
              <a:ext cx="74871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4385" y="1652077"/>
              <a:ext cx="75206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7888293" y="2400825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PC, Mobile</a:t>
            </a:r>
            <a:r>
              <a:rPr lang="ko-KR" altLang="en-US" sz="1000" b="1" dirty="0" smtClean="0"/>
              <a:t>에서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이미지 확인</a:t>
            </a:r>
            <a:endParaRPr lang="ko-KR" altLang="en-US" sz="1000" b="1" dirty="0"/>
          </a:p>
        </p:txBody>
      </p:sp>
      <p:grpSp>
        <p:nvGrpSpPr>
          <p:cNvPr id="36" name="그룹 35"/>
          <p:cNvGrpSpPr/>
          <p:nvPr/>
        </p:nvGrpSpPr>
        <p:grpSpPr>
          <a:xfrm>
            <a:off x="8452416" y="1473358"/>
            <a:ext cx="536679" cy="812083"/>
            <a:chOff x="6222829" y="3917391"/>
            <a:chExt cx="1720966" cy="260410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/>
            <a:srcRect l="5716"/>
            <a:stretch/>
          </p:blipFill>
          <p:spPr>
            <a:xfrm>
              <a:off x="6222829" y="3917391"/>
              <a:ext cx="1720966" cy="2604103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725495" y="4240754"/>
              <a:ext cx="830337" cy="1688407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sz="1000" dirty="0" smtClean="0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234" y="4754880"/>
              <a:ext cx="563880" cy="8253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32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 bwMode="auto">
          <a:xfrm>
            <a:off x="157941" y="113665"/>
            <a:ext cx="7340139" cy="53553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7. </a:t>
            </a:r>
            <a:r>
              <a:rPr lang="ko-KR" altLang="en-US" dirty="0" smtClean="0"/>
              <a:t>제품 </a:t>
            </a:r>
            <a:r>
              <a:rPr lang="ko-KR" altLang="en-US" dirty="0" err="1" smtClean="0"/>
              <a:t>예상가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7241" y="910737"/>
            <a:ext cx="3414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관리 원가 및 제품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예상가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50925"/>
              </p:ext>
            </p:extLst>
          </p:nvPr>
        </p:nvGraphicFramePr>
        <p:xfrm>
          <a:off x="157941" y="1302712"/>
          <a:ext cx="8545406" cy="2428832"/>
        </p:xfrm>
        <a:graphic>
          <a:graphicData uri="http://schemas.openxmlformats.org/drawingml/2006/table">
            <a:tbl>
              <a:tblPr firstRow="1" bandRow="1"/>
              <a:tblGrid>
                <a:gridCol w="1354430">
                  <a:extLst>
                    <a:ext uri="{9D8B030D-6E8A-4147-A177-3AD203B41FA5}">
                      <a16:colId xmlns:a16="http://schemas.microsoft.com/office/drawing/2014/main" val="1239891224"/>
                    </a:ext>
                  </a:extLst>
                </a:gridCol>
                <a:gridCol w="1558498">
                  <a:extLst>
                    <a:ext uri="{9D8B030D-6E8A-4147-A177-3AD203B41FA5}">
                      <a16:colId xmlns:a16="http://schemas.microsoft.com/office/drawing/2014/main" val="2047765151"/>
                    </a:ext>
                  </a:extLst>
                </a:gridCol>
                <a:gridCol w="1543874">
                  <a:extLst>
                    <a:ext uri="{9D8B030D-6E8A-4147-A177-3AD203B41FA5}">
                      <a16:colId xmlns:a16="http://schemas.microsoft.com/office/drawing/2014/main" val="3510393976"/>
                    </a:ext>
                  </a:extLst>
                </a:gridCol>
                <a:gridCol w="4088604">
                  <a:extLst>
                    <a:ext uri="{9D8B030D-6E8A-4147-A177-3AD203B41FA5}">
                      <a16:colId xmlns:a16="http://schemas.microsoft.com/office/drawing/2014/main" val="1187803378"/>
                    </a:ext>
                  </a:extLst>
                </a:gridCol>
              </a:tblGrid>
              <a:tr h="8560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 스캐너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CZUR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벤치마킹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11666"/>
                  </a:ext>
                </a:extLst>
              </a:tr>
              <a:tr h="648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163,197.5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1" dirty="0" smtClean="0"/>
                        <a:t>※</a:t>
                      </a:r>
                      <a:r>
                        <a:rPr lang="ko-KR" altLang="en-US" sz="1200" b="1" dirty="0" err="1" smtClean="0"/>
                        <a:t>설변비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15% </a:t>
                      </a:r>
                      <a:r>
                        <a:rPr lang="ko-KR" altLang="en-US" sz="1200" b="1" dirty="0" smtClean="0"/>
                        <a:t>포함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0543505"/>
                  </a:ext>
                </a:extLst>
              </a:tr>
              <a:tr h="648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제품예상가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299,876.3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520,760</a:t>
                      </a:r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1" dirty="0" smtClean="0"/>
                        <a:t>※ </a:t>
                      </a:r>
                      <a:r>
                        <a:rPr lang="ko-KR" altLang="en-US" sz="1200" b="1" dirty="0" err="1" smtClean="0"/>
                        <a:t>제비율</a:t>
                      </a:r>
                      <a:r>
                        <a:rPr lang="en-US" altLang="ko-KR" sz="1200" b="1" dirty="0" smtClean="0"/>
                        <a:t>: 15.61% (20</a:t>
                      </a:r>
                      <a:r>
                        <a:rPr lang="ko-KR" altLang="en-US" sz="1200" b="1" dirty="0" smtClean="0"/>
                        <a:t>년</a:t>
                      </a:r>
                      <a:r>
                        <a:rPr lang="en-US" altLang="ko-KR" sz="1200" b="1" dirty="0" smtClean="0"/>
                        <a:t>)</a:t>
                      </a:r>
                    </a:p>
                    <a:p>
                      <a:pPr algn="l" fontAlgn="ctr"/>
                      <a:r>
                        <a:rPr lang="en-US" altLang="ko-KR" sz="1200" b="1" dirty="0" smtClean="0"/>
                        <a:t>    </a:t>
                      </a:r>
                      <a:r>
                        <a:rPr lang="ko-KR" altLang="en-US" sz="1200" b="1" dirty="0" smtClean="0"/>
                        <a:t>투자비</a:t>
                      </a:r>
                      <a:r>
                        <a:rPr lang="en-US" altLang="ko-KR" sz="1200" b="1" dirty="0" smtClean="0"/>
                        <a:t>: </a:t>
                      </a:r>
                      <a:r>
                        <a:rPr lang="ko-KR" altLang="en-US" sz="1200" b="1" dirty="0" smtClean="0"/>
                        <a:t>월</a:t>
                      </a:r>
                      <a:r>
                        <a:rPr lang="en-US" altLang="ko-KR" sz="1200" b="1" dirty="0" smtClean="0"/>
                        <a:t>100/4</a:t>
                      </a:r>
                      <a:r>
                        <a:rPr lang="ko-KR" altLang="en-US" sz="1200" b="1" dirty="0" smtClean="0"/>
                        <a:t>년</a:t>
                      </a:r>
                      <a:endParaRPr lang="en-US" altLang="ko-KR" sz="1200" b="1" dirty="0" smtClean="0"/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  </a:t>
                      </a:r>
                      <a:r>
                        <a:rPr lang="ko-KR" altLang="en-US" sz="1200" b="1" dirty="0" smtClean="0"/>
                        <a:t>이익</a:t>
                      </a:r>
                      <a:r>
                        <a:rPr lang="en-US" altLang="ko-KR" sz="1200" b="1" dirty="0" smtClean="0"/>
                        <a:t>: 3.5</a:t>
                      </a:r>
                      <a:r>
                        <a:rPr lang="en-US" altLang="ko-KR" sz="1200" b="1" dirty="0" smtClean="0"/>
                        <a:t>% 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수출용 기준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dirty="0" smtClean="0"/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  </a:t>
                      </a:r>
                      <a:r>
                        <a:rPr lang="ko-KR" altLang="en-US" sz="1200" b="1" dirty="0" err="1" smtClean="0"/>
                        <a:t>판관비</a:t>
                      </a:r>
                      <a:r>
                        <a:rPr lang="en-US" altLang="ko-KR" sz="1200" b="1" dirty="0" smtClean="0"/>
                        <a:t>: 4.77%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수출용 기준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4299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4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0" y="2891481"/>
            <a:ext cx="9144000" cy="153708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pPr algn="ctr"/>
            <a:r>
              <a:rPr lang="ko-KR" altLang="en-US" sz="4800" dirty="0" smtClean="0"/>
              <a:t>킥오프</a:t>
            </a:r>
            <a:r>
              <a:rPr lang="en-US" altLang="ko-KR" sz="4800" dirty="0" smtClean="0"/>
              <a:t>~</a:t>
            </a:r>
            <a:r>
              <a:rPr lang="ko-KR" altLang="en-US" sz="4800" dirty="0" smtClean="0"/>
              <a:t>현재까지의 검토 사항</a:t>
            </a:r>
            <a:endParaRPr lang="en-US" altLang="ko-KR" sz="4800" dirty="0"/>
          </a:p>
        </p:txBody>
      </p:sp>
      <p:sp>
        <p:nvSpPr>
          <p:cNvPr id="4" name="Rectangle 8"/>
          <p:cNvSpPr txBox="1">
            <a:spLocks noChangeArrowheads="1"/>
          </p:cNvSpPr>
          <p:nvPr/>
        </p:nvSpPr>
        <p:spPr bwMode="auto">
          <a:xfrm>
            <a:off x="157941" y="113665"/>
            <a:ext cx="7340139" cy="53553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8. </a:t>
            </a:r>
            <a:r>
              <a:rPr lang="ko-KR" altLang="en-US" dirty="0" smtClean="0"/>
              <a:t>진척 보고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5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메카 검토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진척보고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26156" y="700925"/>
            <a:ext cx="3422732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prstClr val="black"/>
                </a:solidFill>
              </a:rPr>
              <a:t>◎</a:t>
            </a:r>
            <a:r>
              <a:rPr lang="en-US" altLang="ja-JP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메카 진척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컨셉 설정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 설정 및 모델링</a:t>
            </a:r>
            <a:endParaRPr lang="en-US" altLang="ko-KR" sz="11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벤치마킹기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구입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ja-JP" altLang="en-US" b="1" dirty="0" smtClean="0">
                <a:solidFill>
                  <a:prstClr val="black"/>
                </a:solidFill>
              </a:rPr>
              <a:t>◎</a:t>
            </a:r>
            <a:r>
              <a:rPr lang="en-US" altLang="ja-JP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월 메카 예상 업무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endParaRPr lang="en-US" altLang="ko-KR" sz="2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카메라 모듈 설치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벤치마킹기에 카메라모듈 설치</a:t>
            </a:r>
            <a:r>
              <a:rPr lang="en-US" altLang="ko-KR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(S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설계 </a:t>
            </a:r>
            <a:r>
              <a:rPr lang="ko-KR" altLang="en-US" sz="1100" dirty="0" err="1" smtClean="0">
                <a:solidFill>
                  <a:srgbClr val="0000FF"/>
                </a:solidFill>
                <a:latin typeface="맑은 고딕" panose="020B0503020000020004" pitchFamily="50" charset="-127"/>
              </a:rPr>
              <a:t>환경구축</a:t>
            </a:r>
            <a:r>
              <a:rPr lang="en-US" altLang="ko-KR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)</a:t>
            </a:r>
          </a:p>
          <a:p>
            <a:pPr lvl="0" fontAlgn="base" latinLnBrk="0">
              <a:spcAft>
                <a:spcPct val="0"/>
              </a:spcAft>
              <a:defRPr/>
            </a:pP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스캐너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ASSY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모델링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스캐너</a:t>
            </a:r>
            <a:r>
              <a:rPr lang="en-US" altLang="ko-KR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지지대 유닛</a:t>
            </a:r>
            <a:r>
              <a:rPr lang="en-US" altLang="ko-KR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, IP</a:t>
            </a:r>
            <a:r>
              <a:rPr lang="ko-KR" altLang="en-US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보드 유닛</a:t>
            </a:r>
            <a:r>
              <a:rPr lang="en-US" altLang="ko-KR" sz="11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 err="1" smtClean="0">
                <a:solidFill>
                  <a:srgbClr val="0000FF"/>
                </a:solidFill>
                <a:latin typeface="맑은 고딕" panose="020B0503020000020004" pitchFamily="50" charset="-127"/>
              </a:rPr>
              <a:t>모듈유닛</a:t>
            </a:r>
            <a:endParaRPr lang="en-US" altLang="ko-KR" sz="16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fontAlgn="base" latinLnBrk="0">
              <a:spcAft>
                <a:spcPct val="0"/>
              </a:spcAft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스캐너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ASSY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시작기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제작</a:t>
            </a:r>
            <a:endParaRPr kumimoji="1"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27863" y="980292"/>
            <a:ext cx="5272783" cy="2606257"/>
            <a:chOff x="3430639" y="4001398"/>
            <a:chExt cx="5272783" cy="2606257"/>
          </a:xfrm>
        </p:grpSpPr>
        <p:sp>
          <p:nvSpPr>
            <p:cNvPr id="335" name="직사각형 334"/>
            <p:cNvSpPr/>
            <p:nvPr/>
          </p:nvSpPr>
          <p:spPr>
            <a:xfrm>
              <a:off x="3573481" y="4139897"/>
              <a:ext cx="5129941" cy="24677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6949" y="4679569"/>
              <a:ext cx="2276767" cy="1785938"/>
            </a:xfrm>
            <a:prstGeom prst="rect">
              <a:avLst/>
            </a:prstGeom>
          </p:spPr>
        </p:pic>
        <p:pic>
          <p:nvPicPr>
            <p:cNvPr id="322" name="그림 3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3805" y="4530980"/>
              <a:ext cx="2318659" cy="1960470"/>
            </a:xfrm>
            <a:prstGeom prst="rect">
              <a:avLst/>
            </a:prstGeom>
          </p:spPr>
        </p:pic>
        <p:cxnSp>
          <p:nvCxnSpPr>
            <p:cNvPr id="318" name="직선 화살표 연결선 317"/>
            <p:cNvCxnSpPr/>
            <p:nvPr/>
          </p:nvCxnSpPr>
          <p:spPr>
            <a:xfrm flipV="1">
              <a:off x="4856921" y="4530979"/>
              <a:ext cx="262357" cy="469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/>
            <p:cNvCxnSpPr/>
            <p:nvPr/>
          </p:nvCxnSpPr>
          <p:spPr>
            <a:xfrm flipH="1" flipV="1">
              <a:off x="4032895" y="5149151"/>
              <a:ext cx="443026" cy="42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화살표 연결선 319"/>
            <p:cNvCxnSpPr/>
            <p:nvPr/>
          </p:nvCxnSpPr>
          <p:spPr>
            <a:xfrm flipV="1">
              <a:off x="4697434" y="5911151"/>
              <a:ext cx="428867" cy="84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화살표 연결선 322"/>
            <p:cNvCxnSpPr/>
            <p:nvPr/>
          </p:nvCxnSpPr>
          <p:spPr>
            <a:xfrm>
              <a:off x="7538584" y="5157973"/>
              <a:ext cx="149930" cy="414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화살표 연결선 324"/>
            <p:cNvCxnSpPr/>
            <p:nvPr/>
          </p:nvCxnSpPr>
          <p:spPr>
            <a:xfrm>
              <a:off x="7956185" y="5019271"/>
              <a:ext cx="149930" cy="414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/>
            <p:cNvSpPr txBox="1"/>
            <p:nvPr/>
          </p:nvSpPr>
          <p:spPr>
            <a:xfrm>
              <a:off x="5082113" y="5796163"/>
              <a:ext cx="7344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IP</a:t>
              </a:r>
              <a:r>
                <a:rPr lang="ko-KR" altLang="en-US" sz="900" dirty="0" err="1" smtClean="0"/>
                <a:t>보드유닛</a:t>
              </a:r>
              <a:endParaRPr lang="ko-KR" altLang="en-US" sz="900" dirty="0"/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3621302" y="4836064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지지대유닛</a:t>
              </a:r>
              <a:endParaRPr lang="ko-KR" altLang="en-US" sz="900" dirty="0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745427" y="4278397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모듈유닛</a:t>
              </a:r>
              <a:endParaRPr lang="ko-KR" altLang="en-US" sz="9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505315" y="5595621"/>
              <a:ext cx="3593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LED</a:t>
              </a:r>
              <a:endParaRPr lang="ko-KR" altLang="en-US" sz="900" dirty="0"/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7998021" y="5427793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카메라</a:t>
              </a:r>
              <a:endParaRPr lang="ko-KR" altLang="en-US" sz="9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430639" y="4001398"/>
              <a:ext cx="64633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시작기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0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하드 검토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진척보고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34469" y="790575"/>
            <a:ext cx="30059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b="1" dirty="0" smtClean="0">
                <a:solidFill>
                  <a:prstClr val="black"/>
                </a:solidFill>
              </a:rPr>
              <a:t>◎</a:t>
            </a:r>
            <a:r>
              <a:rPr lang="en-US" altLang="ja-JP" b="1" dirty="0" smtClean="0">
                <a:solidFill>
                  <a:prstClr val="black"/>
                </a:solidFill>
              </a:rPr>
              <a:t>3</a:t>
            </a:r>
            <a:r>
              <a:rPr lang="ko-KR" altLang="en-US" b="1" dirty="0" smtClean="0">
                <a:solidFill>
                  <a:prstClr val="black"/>
                </a:solidFill>
              </a:rPr>
              <a:t>월 하드 </a:t>
            </a:r>
            <a:r>
              <a:rPr lang="ko-KR" altLang="en-US" b="1" dirty="0">
                <a:solidFill>
                  <a:prstClr val="black"/>
                </a:solidFill>
              </a:rPr>
              <a:t>진척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0"/>
            <a:endParaRPr lang="en-US" altLang="ko-KR" sz="200" dirty="0">
              <a:solidFill>
                <a:prstClr val="black"/>
              </a:solidFill>
            </a:endParaRPr>
          </a:p>
          <a:p>
            <a:pPr lvl="0"/>
            <a:endParaRPr lang="en-US" altLang="ko-KR" sz="12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 smtClean="0">
                <a:solidFill>
                  <a:prstClr val="black"/>
                </a:solidFill>
              </a:rPr>
              <a:t>1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</a:rPr>
              <a:t>북 스캐너 </a:t>
            </a:r>
            <a:r>
              <a:rPr lang="ko-KR" altLang="en-US" sz="1400" dirty="0">
                <a:solidFill>
                  <a:prstClr val="black"/>
                </a:solidFill>
              </a:rPr>
              <a:t>전장 </a:t>
            </a:r>
            <a:r>
              <a:rPr lang="en-US" altLang="ko-KR" sz="1400" dirty="0">
                <a:solidFill>
                  <a:prstClr val="black"/>
                </a:solidFill>
              </a:rPr>
              <a:t>Block </a:t>
            </a:r>
            <a:r>
              <a:rPr lang="ko-KR" altLang="en-US" sz="1400" dirty="0">
                <a:solidFill>
                  <a:prstClr val="black"/>
                </a:solidFill>
              </a:rPr>
              <a:t>구성하기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r>
              <a:rPr kumimoji="1" lang="en-US" altLang="ja-JP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kumimoji="1" lang="ko-KR" alt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전원 구성</a:t>
            </a:r>
            <a:r>
              <a:rPr kumimoji="1" lang="en-US" altLang="ko-KR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 Interface </a:t>
            </a:r>
            <a:r>
              <a:rPr kumimoji="1" lang="ko-KR" altLang="en-US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구성</a:t>
            </a:r>
            <a:endParaRPr lang="en-US" altLang="ko-KR" dirty="0">
              <a:solidFill>
                <a:srgbClr val="0000FF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</a:rPr>
              <a:t>전구성 </a:t>
            </a:r>
            <a:r>
              <a:rPr lang="ko-KR" altLang="en-US" sz="1400" dirty="0" smtClean="0">
                <a:solidFill>
                  <a:prstClr val="black"/>
                </a:solidFill>
              </a:rPr>
              <a:t>검토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</a:rPr>
              <a:t>관리 원가 분석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>
                <a:solidFill>
                  <a:prstClr val="black"/>
                </a:solidFill>
              </a:rPr>
              <a:t>4. </a:t>
            </a:r>
            <a:r>
              <a:rPr lang="ko-KR" altLang="en-US" sz="1400" dirty="0" err="1">
                <a:solidFill>
                  <a:prstClr val="black"/>
                </a:solidFill>
              </a:rPr>
              <a:t>검토기</a:t>
            </a:r>
            <a:r>
              <a:rPr lang="ko-KR" altLang="en-US" sz="1400" dirty="0">
                <a:solidFill>
                  <a:prstClr val="black"/>
                </a:solidFill>
              </a:rPr>
              <a:t> 구입</a:t>
            </a:r>
            <a:r>
              <a:rPr lang="en-US" altLang="ko-KR" sz="1400" dirty="0">
                <a:solidFill>
                  <a:prstClr val="black"/>
                </a:solidFill>
              </a:rPr>
              <a:t>(S</a:t>
            </a:r>
            <a:r>
              <a:rPr lang="ko-KR" altLang="en-US" sz="1400" dirty="0">
                <a:solidFill>
                  <a:prstClr val="black"/>
                </a:solidFill>
              </a:rPr>
              <a:t>설계 검토 </a:t>
            </a:r>
            <a:r>
              <a:rPr lang="ko-KR" altLang="en-US" sz="1400" dirty="0" err="1">
                <a:solidFill>
                  <a:prstClr val="black"/>
                </a:solidFill>
              </a:rPr>
              <a:t>환경구축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kumimoji="1" lang="en-US" altLang="ko-KR" sz="1100" b="1" dirty="0" err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Rasberry</a:t>
            </a:r>
            <a:r>
              <a:rPr kumimoji="1" lang="en-US" altLang="ko-KR" sz="11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Pi, Camera </a:t>
            </a:r>
            <a:r>
              <a:rPr kumimoji="1" lang="ko-KR" altLang="en-US" sz="11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등</a:t>
            </a:r>
            <a:endParaRPr kumimoji="1" lang="en-US" altLang="ko-KR" sz="1100" b="1" dirty="0" smtClean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0"/>
            <a:endParaRPr kumimoji="1" lang="en-US" altLang="ko-KR" sz="9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0"/>
            <a:endParaRPr lang="en-US" altLang="ja-JP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b="1" dirty="0" smtClean="0">
                <a:solidFill>
                  <a:prstClr val="black"/>
                </a:solidFill>
              </a:rPr>
              <a:t>◎</a:t>
            </a:r>
            <a:r>
              <a:rPr lang="en-US" altLang="ja-JP" b="1" dirty="0" smtClean="0">
                <a:solidFill>
                  <a:prstClr val="black"/>
                </a:solidFill>
              </a:rPr>
              <a:t>4</a:t>
            </a:r>
            <a:r>
              <a:rPr lang="ko-KR" altLang="en-US" b="1" dirty="0" smtClean="0">
                <a:solidFill>
                  <a:prstClr val="black"/>
                </a:solidFill>
              </a:rPr>
              <a:t>월 하드 예상 업무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pPr lvl="0"/>
            <a:endParaRPr lang="en-US" altLang="ko-KR" sz="2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 smtClean="0">
                <a:solidFill>
                  <a:prstClr val="black"/>
                </a:solidFill>
              </a:rPr>
              <a:t>1. Line Laser </a:t>
            </a:r>
            <a:r>
              <a:rPr lang="ko-KR" altLang="en-US" sz="1400" dirty="0" smtClean="0">
                <a:solidFill>
                  <a:prstClr val="black"/>
                </a:solidFill>
              </a:rPr>
              <a:t>검토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pPr lvl="0"/>
            <a:r>
              <a:rPr kumimoji="1" lang="en-US" altLang="ja-JP" sz="11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kumimoji="1" lang="ko-KR" altLang="en-US" sz="11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피사체 표면의 굴곡 확인용</a:t>
            </a:r>
            <a:endParaRPr kumimoji="1" lang="en-US" altLang="ko-KR" sz="1100" b="1" dirty="0" smtClean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0"/>
            <a:endParaRPr lang="en-US" altLang="ko-KR" sz="12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 smtClean="0">
                <a:solidFill>
                  <a:prstClr val="black"/>
                </a:solidFill>
              </a:rPr>
              <a:t>2. </a:t>
            </a:r>
            <a:r>
              <a:rPr lang="ko-KR" altLang="en-US" sz="1400" dirty="0" smtClean="0">
                <a:solidFill>
                  <a:prstClr val="black"/>
                </a:solidFill>
              </a:rPr>
              <a:t>조명 및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조광기</a:t>
            </a:r>
            <a:r>
              <a:rPr lang="ko-KR" altLang="en-US" sz="1400" dirty="0" smtClean="0">
                <a:solidFill>
                  <a:prstClr val="black"/>
                </a:solidFill>
              </a:rPr>
              <a:t> 검토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100" b="1" dirty="0" smtClean="0">
                <a:solidFill>
                  <a:srgbClr val="0000FF"/>
                </a:solidFill>
              </a:rPr>
              <a:t>     </a:t>
            </a:r>
            <a:r>
              <a:rPr lang="ko-KR" altLang="en-US" sz="1100" b="1" dirty="0" smtClean="0">
                <a:solidFill>
                  <a:srgbClr val="0000FF"/>
                </a:solidFill>
              </a:rPr>
              <a:t>조명의 밝기 조절이 기능하도록 검토</a:t>
            </a:r>
            <a:endParaRPr lang="en-US" altLang="ko-KR" sz="1100" b="1" dirty="0" smtClean="0">
              <a:solidFill>
                <a:srgbClr val="0000FF"/>
              </a:solidFill>
            </a:endParaRPr>
          </a:p>
          <a:p>
            <a:pPr lvl="0"/>
            <a:endParaRPr lang="en-US" altLang="ko-KR" sz="12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400" dirty="0" smtClean="0">
                <a:solidFill>
                  <a:prstClr val="black"/>
                </a:solidFill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</a:rPr>
              <a:t>부품 원가 분석하여 </a:t>
            </a:r>
            <a:r>
              <a:rPr lang="en-US" altLang="ko-KR" sz="1400" dirty="0" smtClean="0">
                <a:solidFill>
                  <a:prstClr val="black"/>
                </a:solidFill>
              </a:rPr>
              <a:t>VE</a:t>
            </a:r>
            <a:r>
              <a:rPr lang="ko-KR" altLang="en-US" sz="1400" dirty="0" smtClean="0">
                <a:solidFill>
                  <a:prstClr val="black"/>
                </a:solidFill>
              </a:rPr>
              <a:t>안 검토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88" y="790575"/>
            <a:ext cx="4578035" cy="269604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rcRect t="22181" b="41088"/>
          <a:stretch/>
        </p:blipFill>
        <p:spPr>
          <a:xfrm>
            <a:off x="5055163" y="4203888"/>
            <a:ext cx="1981199" cy="112395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t="5815" b="48022"/>
          <a:stretch/>
        </p:blipFill>
        <p:spPr>
          <a:xfrm>
            <a:off x="2973951" y="4056251"/>
            <a:ext cx="1981201" cy="1419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12748" y="5808851"/>
            <a:ext cx="1543050" cy="352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00FF"/>
                </a:solidFill>
              </a:rPr>
              <a:t>Line Laser</a:t>
            </a:r>
            <a:endParaRPr lang="ko-KR" altLang="en-US" sz="2000" dirty="0">
              <a:solidFill>
                <a:srgbClr val="0000FF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274238" y="5808851"/>
            <a:ext cx="1543050" cy="352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rgbClr val="0000FF"/>
                </a:solidFill>
              </a:rPr>
              <a:t>LED</a:t>
            </a:r>
            <a:r>
              <a:rPr lang="ko-KR" altLang="en-US" sz="2000" dirty="0" smtClean="0">
                <a:solidFill>
                  <a:srgbClr val="0000FF"/>
                </a:solidFill>
              </a:rPr>
              <a:t>조명</a:t>
            </a:r>
            <a:endParaRPr lang="ko-KR" altLang="en-US" sz="2000" dirty="0">
              <a:solidFill>
                <a:srgbClr val="0000FF"/>
              </a:solidFill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rcRect t="17316" b="42841"/>
          <a:stretch/>
        </p:blipFill>
        <p:spPr>
          <a:xfrm>
            <a:off x="7494682" y="4203888"/>
            <a:ext cx="1547476" cy="99536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7435729" y="5808851"/>
            <a:ext cx="1543050" cy="352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0000FF"/>
                </a:solidFill>
              </a:rPr>
              <a:t>조광기</a:t>
            </a:r>
            <a:endParaRPr lang="ko-KR" altLang="en-US" sz="2000" dirty="0">
              <a:solidFill>
                <a:srgbClr val="0000FF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274237" y="3123500"/>
            <a:ext cx="2667185" cy="352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FF"/>
                </a:solidFill>
              </a:rPr>
              <a:t>북 스캐너 전장 </a:t>
            </a:r>
            <a:r>
              <a:rPr lang="en-US" altLang="ko-KR" sz="2000" dirty="0" smtClean="0">
                <a:solidFill>
                  <a:srgbClr val="0000FF"/>
                </a:solidFill>
              </a:rPr>
              <a:t>Block</a:t>
            </a:r>
            <a:endParaRPr lang="ko-KR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알고리즘 검토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2131" y="933651"/>
            <a:ext cx="384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dewarp</a:t>
            </a:r>
            <a:r>
              <a:rPr lang="en-US" altLang="ko-KR" dirty="0" smtClean="0"/>
              <a:t> </a:t>
            </a:r>
            <a:r>
              <a:rPr lang="en-US" altLang="ko-KR" dirty="0"/>
              <a:t>360 video from raspberry </a:t>
            </a:r>
            <a:r>
              <a:rPr lang="en-US" altLang="ko-KR" dirty="0" smtClean="0"/>
              <a:t>pi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7" y="933651"/>
            <a:ext cx="1086354" cy="845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78" y="1086325"/>
            <a:ext cx="3023207" cy="433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88" y="1935674"/>
            <a:ext cx="577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en-US" altLang="ko-KR" dirty="0" err="1" smtClean="0"/>
              <a:t>Leptonica</a:t>
            </a:r>
            <a:r>
              <a:rPr lang="en-US" altLang="ko-KR" dirty="0" smtClean="0"/>
              <a:t> : </a:t>
            </a:r>
            <a:r>
              <a:rPr lang="en-US" altLang="ko-KR" dirty="0">
                <a:hlinkClick r:id="rId4"/>
              </a:rPr>
              <a:t>http://www.leptonica.org/local-sources.html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328098" y="2875434"/>
            <a:ext cx="7438119" cy="1722819"/>
            <a:chOff x="154955" y="4255011"/>
            <a:chExt cx="8123851" cy="1881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18198" t="51752" r="14675"/>
            <a:stretch/>
          </p:blipFill>
          <p:spPr>
            <a:xfrm>
              <a:off x="5015841" y="4373463"/>
              <a:ext cx="3262965" cy="17631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b="48511"/>
            <a:stretch/>
          </p:blipFill>
          <p:spPr>
            <a:xfrm>
              <a:off x="154955" y="4255011"/>
              <a:ext cx="4860886" cy="188164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2538" y="2506102"/>
            <a:ext cx="788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Performance Evaluation and </a:t>
            </a:r>
            <a:r>
              <a:rPr lang="en-US" altLang="ko-KR" dirty="0" smtClean="0"/>
              <a:t>Benchmarking of </a:t>
            </a:r>
            <a:r>
              <a:rPr lang="en-US" altLang="ko-KR" dirty="0"/>
              <a:t>Six Page Segmentation </a:t>
            </a:r>
            <a:r>
              <a:rPr lang="en-US" altLang="ko-KR" dirty="0" smtClean="0"/>
              <a:t>Algorithms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31788" y="6227839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5. </a:t>
            </a:r>
            <a:r>
              <a:rPr lang="en-US" altLang="ko-KR" b="1" dirty="0">
                <a:solidFill>
                  <a:srgbClr val="0000FF"/>
                </a:solidFill>
              </a:rPr>
              <a:t>Page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dewarping</a:t>
            </a:r>
            <a:r>
              <a:rPr lang="en-US" altLang="ko-KR" b="1" dirty="0" smtClean="0">
                <a:solidFill>
                  <a:srgbClr val="0000FF"/>
                </a:solidFill>
              </a:rPr>
              <a:t> : </a:t>
            </a:r>
            <a:r>
              <a:rPr lang="en-US" altLang="ko-KR" b="1" dirty="0">
                <a:solidFill>
                  <a:srgbClr val="0000FF"/>
                </a:solidFill>
              </a:rPr>
              <a:t>Flattening images of curled pages, as an optimization problem.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536" y="4835852"/>
            <a:ext cx="1741765" cy="10856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1788" y="5220862"/>
            <a:ext cx="533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dirty="0" smtClean="0"/>
              <a:t>Scan tailor : </a:t>
            </a:r>
            <a:r>
              <a:rPr lang="en-US" altLang="ko-KR" dirty="0">
                <a:hlinkClick r:id="rId7"/>
              </a:rPr>
              <a:t>https://github.com/scantailor/scantailor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6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&lt;Page </a:t>
            </a:r>
            <a:r>
              <a:rPr lang="en-US" altLang="ko-KR" dirty="0" err="1" smtClean="0"/>
              <a:t>Dewarping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46642" y="822424"/>
            <a:ext cx="8054576" cy="2597090"/>
            <a:chOff x="446642" y="822424"/>
            <a:chExt cx="8054576" cy="25970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642" y="836651"/>
              <a:ext cx="1620000" cy="216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6245" y="836651"/>
              <a:ext cx="1633846" cy="216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0067" y="822424"/>
              <a:ext cx="1621151" cy="216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18147" y="304890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smtClean="0"/>
                <a:t>입력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33754" y="304890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&lt;</a:t>
              </a:r>
              <a:r>
                <a:rPr lang="ko-KR" altLang="en-US" dirty="0" err="1" smtClean="0"/>
                <a:t>에지추출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29058" y="304890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smtClean="0"/>
                <a:t>글자윤곽검지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90913" y="3050182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&lt;PCA</a:t>
              </a:r>
              <a:r>
                <a:rPr lang="ko-KR" altLang="en-US" dirty="0" smtClean="0"/>
                <a:t>근사화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9694" y="822424"/>
              <a:ext cx="1625806" cy="216000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46642" y="3934225"/>
            <a:ext cx="7925956" cy="2696453"/>
            <a:chOff x="446642" y="3722470"/>
            <a:chExt cx="7925956" cy="269645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9839" y="3735635"/>
              <a:ext cx="1402759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642" y="3735635"/>
              <a:ext cx="1623469" cy="216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8992" y="3735635"/>
              <a:ext cx="1615385" cy="216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4378" y="60183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err="1" smtClean="0"/>
                <a:t>어셈블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19012" y="3722470"/>
              <a:ext cx="1601079" cy="216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398904" y="6014103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smtClean="0"/>
                <a:t>샘플포인트선택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26727" y="600513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smtClean="0"/>
                <a:t>최적화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2636" y="60495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&lt;</a:t>
              </a:r>
              <a:r>
                <a:rPr lang="ko-KR" altLang="en-US" dirty="0" smtClean="0"/>
                <a:t>결과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sp>
        <p:nvSpPr>
          <p:cNvPr id="24" name="오른쪽 화살표 23"/>
          <p:cNvSpPr/>
          <p:nvPr/>
        </p:nvSpPr>
        <p:spPr>
          <a:xfrm>
            <a:off x="2165684" y="1742173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4305377" y="1742173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6471663" y="1742173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565627" y="1742173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165684" y="4858626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305377" y="4858626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471663" y="4858626"/>
            <a:ext cx="343995" cy="36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05047"/>
              </p:ext>
            </p:extLst>
          </p:nvPr>
        </p:nvGraphicFramePr>
        <p:xfrm>
          <a:off x="231773" y="922765"/>
          <a:ext cx="8531227" cy="43915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2702">
                  <a:extLst>
                    <a:ext uri="{9D8B030D-6E8A-4147-A177-3AD203B41FA5}">
                      <a16:colId xmlns:a16="http://schemas.microsoft.com/office/drawing/2014/main" val="2064520685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73589426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276104049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736924712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90291271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136876892"/>
                    </a:ext>
                  </a:extLst>
                </a:gridCol>
              </a:tblGrid>
              <a:tr h="557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입력</a:t>
                      </a:r>
                      <a:endParaRPr lang="en-US" altLang="ko-KR" sz="1400" b="1" kern="1200" dirty="0" smtClean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이미지</a:t>
                      </a:r>
                      <a:endParaRPr lang="en-US" altLang="ko-KR" sz="1400" b="1" kern="1200" dirty="0" smtClean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데이터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PC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CZUR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참조용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RK3328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BOARD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RASPBERRY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PI BOARD</a:t>
                      </a:r>
                    </a:p>
                    <a:p>
                      <a:pPr algn="ctr" latinLnBrk="1"/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err="1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성능개선후</a:t>
                      </a:r>
                      <a:r>
                        <a:rPr lang="en-US" altLang="ko-KR" sz="1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976959"/>
                  </a:ext>
                </a:extLst>
              </a:tr>
              <a:tr h="262367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eiryo UI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5294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처리 시간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58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3.1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9.6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kern="1200" noProof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8.1 </a:t>
                      </a:r>
                      <a:r>
                        <a:rPr lang="ko-KR" altLang="en-US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noProof="0" dirty="0" smtClean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3.7</a:t>
                      </a:r>
                      <a:r>
                        <a:rPr lang="ko-KR" altLang="en-US" sz="1400" b="1" kern="1200" noProof="0" dirty="0" smtClean="0">
                          <a:solidFill>
                            <a:srgbClr val="0000FF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581704"/>
                  </a:ext>
                </a:extLst>
              </a:tr>
              <a:tr h="477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IP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처리에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적용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라인수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55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noProof="0" dirty="0" smtClean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3 line</a:t>
                      </a:r>
                      <a:endParaRPr lang="ko-KR" altLang="en-US" sz="1400" b="1" kern="1200" noProof="0" dirty="0" smtClean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25522"/>
                  </a:ext>
                </a:extLst>
              </a:tr>
            </a:tbl>
          </a:graphicData>
        </a:graphic>
      </p:graphicFrame>
      <p:sp>
        <p:nvSpPr>
          <p:cNvPr id="20" name="모서리가 둥근 사각형 설명선 19"/>
          <p:cNvSpPr/>
          <p:nvPr/>
        </p:nvSpPr>
        <p:spPr>
          <a:xfrm>
            <a:off x="3907441" y="5709281"/>
            <a:ext cx="1702224" cy="770965"/>
          </a:xfrm>
          <a:prstGeom prst="wedgeRoundRectCallout">
            <a:avLst>
              <a:gd name="adj1" fmla="val -60748"/>
              <a:gd name="adj2" fmla="val -9215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퍼포먼스 개선에 따른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화질 비교는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다음 </a:t>
            </a:r>
            <a:r>
              <a:rPr lang="en-US" altLang="ko-KR" sz="1200" dirty="0" smtClean="0"/>
              <a:t>Page </a:t>
            </a:r>
            <a:r>
              <a:rPr lang="ko-KR" altLang="en-US" sz="1200" dirty="0" smtClean="0"/>
              <a:t>참조</a:t>
            </a:r>
            <a:endParaRPr lang="ko-KR" altLang="en-US" sz="1200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/>
              <a:t>&lt;</a:t>
            </a:r>
            <a:r>
              <a:rPr lang="ko-KR" altLang="en-US" dirty="0"/>
              <a:t>처리 시간</a:t>
            </a:r>
            <a:r>
              <a:rPr lang="en-US" altLang="ko-KR" dirty="0"/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94921" y="950669"/>
            <a:ext cx="4335739" cy="441022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7" y="2046536"/>
            <a:ext cx="1106723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48" y="2046536"/>
            <a:ext cx="1215935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391" y="2046536"/>
            <a:ext cx="1254152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386" y="2046536"/>
            <a:ext cx="1258435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59" y="2046536"/>
            <a:ext cx="1254152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549" y="2046536"/>
            <a:ext cx="125415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/>
              <a:t>&lt; </a:t>
            </a:r>
            <a:r>
              <a:rPr lang="ko-KR" altLang="en-US" dirty="0"/>
              <a:t>화질 비교 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 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827" y="57277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성능개선 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26671" y="572774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성능개선 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9" y="1296765"/>
            <a:ext cx="2809657" cy="417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86" y="1296765"/>
            <a:ext cx="2770530" cy="417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2167" r="1659"/>
          <a:stretch/>
        </p:blipFill>
        <p:spPr>
          <a:xfrm>
            <a:off x="6067425" y="1296765"/>
            <a:ext cx="2847975" cy="417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428460" y="572774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&lt;CZUR</a:t>
            </a:r>
            <a:r>
              <a:rPr lang="ko-KR" altLang="en-US" dirty="0" smtClean="0"/>
              <a:t>社 </a:t>
            </a:r>
            <a:r>
              <a:rPr lang="ko-KR" altLang="en-US" dirty="0" err="1" smtClean="0"/>
              <a:t>참고화질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942" b="4557"/>
          <a:stretch/>
        </p:blipFill>
        <p:spPr>
          <a:xfrm>
            <a:off x="3279879" y="2010355"/>
            <a:ext cx="2200909" cy="32382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37279" y="5248578"/>
            <a:ext cx="191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&lt;CKBS 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처리 결과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ko-KR" altLang="en-US" sz="1400" dirty="0">
              <a:latin typeface="Meiryo UI" panose="020B0604030504040204" pitchFamily="34" charset="-128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9785" y="2010355"/>
            <a:ext cx="2191910" cy="3546000"/>
            <a:chOff x="298410" y="791414"/>
            <a:chExt cx="1583915" cy="256240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410" y="791414"/>
              <a:ext cx="1583915" cy="234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9942" y="3131414"/>
              <a:ext cx="1060850" cy="22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&lt;</a:t>
              </a:r>
              <a:r>
                <a:rPr lang="ko-KR" altLang="en-US" sz="1400" dirty="0" smtClean="0">
                  <a:latin typeface="Meiryo UI" panose="020B0604030504040204" pitchFamily="34" charset="-128"/>
                </a:rPr>
                <a:t>입력 이미지</a:t>
              </a:r>
              <a:r>
                <a:rPr lang="en-US" altLang="ko-KR" sz="1400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&gt;</a:t>
              </a:r>
              <a:endParaRPr lang="ko-KR" altLang="en-US" sz="1400" dirty="0">
                <a:latin typeface="Meiryo UI" panose="020B0604030504040204" pitchFamily="34" charset="-12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51269" y="5248578"/>
            <a:ext cx="20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&lt;CZUR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社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400" dirty="0" smtClean="0">
                <a:latin typeface="Meiryo UI" panose="020B0604030504040204" pitchFamily="34" charset="-128"/>
              </a:rPr>
              <a:t>처리 결과</a:t>
            </a:r>
            <a:r>
              <a:rPr lang="en-US" altLang="ko-KR" sz="14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ko-KR" altLang="en-US" sz="1400" dirty="0">
              <a:latin typeface="Meiryo UI" panose="020B0604030504040204" pitchFamily="34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29" y="2036543"/>
            <a:ext cx="2247172" cy="3212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부제목 2"/>
          <p:cNvSpPr txBox="1">
            <a:spLocks/>
          </p:cNvSpPr>
          <p:nvPr/>
        </p:nvSpPr>
        <p:spPr>
          <a:xfrm>
            <a:off x="239244" y="743502"/>
            <a:ext cx="9009531" cy="403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ja-JP" sz="20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sz="2000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그림 위주의 입력 데이터 처리시의 문제점 확인</a:t>
            </a:r>
            <a:endParaRPr lang="en-US" altLang="ko-KR" sz="2000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화상품질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78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부제목 2"/>
          <p:cNvSpPr txBox="1">
            <a:spLocks/>
          </p:cNvSpPr>
          <p:nvPr/>
        </p:nvSpPr>
        <p:spPr>
          <a:xfrm>
            <a:off x="355600" y="0"/>
            <a:ext cx="6858000" cy="1003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endParaRPr lang="en-US" altLang="ko-KR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부제목 2"/>
          <p:cNvSpPr txBox="1">
            <a:spLocks/>
          </p:cNvSpPr>
          <p:nvPr/>
        </p:nvSpPr>
        <p:spPr>
          <a:xfrm>
            <a:off x="328706" y="188902"/>
            <a:ext cx="6858000" cy="448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ko-KR" altLang="en-US" b="1" dirty="0" smtClean="0">
                <a:latin typeface="+mj-lt"/>
                <a:ea typeface="+mj-ea"/>
                <a:cs typeface="+mj-cs"/>
              </a:rPr>
              <a:t>목차</a:t>
            </a:r>
            <a:endParaRPr lang="en-US" altLang="ko-KR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706" y="1003300"/>
            <a:ext cx="8517905" cy="446079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b="1" dirty="0" err="1" smtClean="0"/>
              <a:t>제안배경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시장조사</a:t>
            </a:r>
            <a:endParaRPr lang="en-US" altLang="ko-KR" sz="3200" b="1" dirty="0" smtClean="0"/>
          </a:p>
          <a:p>
            <a:pPr marL="457200" indent="-457200">
              <a:buAutoNum type="arabicPeriod"/>
            </a:pPr>
            <a:r>
              <a:rPr lang="ko-KR" altLang="en-US" sz="3200" b="1" dirty="0" smtClean="0"/>
              <a:t>현재 시장</a:t>
            </a:r>
            <a:r>
              <a:rPr lang="en-US" altLang="ko-KR" sz="3200" b="1" dirty="0" smtClean="0"/>
              <a:t>/ </a:t>
            </a:r>
            <a:r>
              <a:rPr lang="ko-KR" altLang="en-US" sz="3200" b="1" dirty="0"/>
              <a:t>경쟁 상황</a:t>
            </a:r>
          </a:p>
          <a:p>
            <a:pPr marL="457200" indent="-457200">
              <a:buAutoNum type="arabicPeriod"/>
            </a:pPr>
            <a:r>
              <a:rPr lang="ko-KR" altLang="en-US" sz="3200" b="1" dirty="0" err="1" smtClean="0"/>
              <a:t>개발컨셉</a:t>
            </a:r>
            <a:endParaRPr lang="en-US" altLang="ko-KR" sz="3200" b="1" dirty="0" smtClean="0"/>
          </a:p>
          <a:p>
            <a:pPr marL="457200" indent="-457200">
              <a:buAutoNum type="arabicPeriod"/>
            </a:pPr>
            <a:r>
              <a:rPr lang="ko-KR" altLang="en-US" sz="3200" b="1" dirty="0" err="1" smtClean="0"/>
              <a:t>제품스펙</a:t>
            </a:r>
            <a:endParaRPr lang="en-US" altLang="ko-KR" sz="3200" b="1" dirty="0" smtClean="0"/>
          </a:p>
          <a:p>
            <a:pPr marL="457200" indent="-457200">
              <a:buAutoNum type="arabicPeriod"/>
            </a:pPr>
            <a:r>
              <a:rPr lang="en-US" altLang="ko-KR" sz="3200" b="1" dirty="0" smtClean="0"/>
              <a:t>USE CASE</a:t>
            </a:r>
          </a:p>
          <a:p>
            <a:pPr marL="457200" indent="-457200">
              <a:buAutoNum type="arabicPeriod"/>
            </a:pPr>
            <a:r>
              <a:rPr lang="ko-KR" altLang="en-US" sz="3200" b="1" dirty="0" err="1" smtClean="0"/>
              <a:t>개발일정</a:t>
            </a:r>
            <a:endParaRPr lang="en-US" altLang="ko-KR" sz="3200" b="1" dirty="0" smtClean="0"/>
          </a:p>
          <a:p>
            <a:pPr marL="457200" indent="-457200">
              <a:buAutoNum type="arabicPeriod"/>
            </a:pPr>
            <a:r>
              <a:rPr lang="ko-KR" altLang="en-US" sz="3200" b="1" dirty="0" smtClean="0"/>
              <a:t>제품 </a:t>
            </a:r>
            <a:r>
              <a:rPr lang="ko-KR" altLang="en-US" sz="3200" b="1" dirty="0" err="1" smtClean="0"/>
              <a:t>예상가</a:t>
            </a:r>
            <a:endParaRPr lang="en-US" altLang="ko-KR" sz="3200" b="1" dirty="0" smtClean="0"/>
          </a:p>
          <a:p>
            <a:pPr marL="457200" indent="-457200">
              <a:buAutoNum type="arabicPeriod"/>
            </a:pPr>
            <a:r>
              <a:rPr lang="ko-KR" altLang="en-US" sz="3200" b="1" dirty="0" err="1" smtClean="0"/>
              <a:t>진척보고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3464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9" y="923385"/>
            <a:ext cx="2059654" cy="31099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35" y="923385"/>
            <a:ext cx="2092478" cy="31099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15" y="3122119"/>
            <a:ext cx="2110209" cy="31099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265" y="3122120"/>
            <a:ext cx="2122695" cy="31099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1694" y="42134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원본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07394" y="42134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처리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52239" y="62805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원본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44332" y="62805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처리 이미지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9" name="자유형 28"/>
          <p:cNvSpPr/>
          <p:nvPr/>
        </p:nvSpPr>
        <p:spPr>
          <a:xfrm>
            <a:off x="116541" y="1344194"/>
            <a:ext cx="2079812" cy="126018"/>
          </a:xfrm>
          <a:custGeom>
            <a:avLst/>
            <a:gdLst>
              <a:gd name="connsiteX0" fmla="*/ 0 w 2079812"/>
              <a:gd name="connsiteY0" fmla="*/ 126018 h 126018"/>
              <a:gd name="connsiteX1" fmla="*/ 914400 w 2079812"/>
              <a:gd name="connsiteY1" fmla="*/ 63265 h 126018"/>
              <a:gd name="connsiteX2" fmla="*/ 1631577 w 2079812"/>
              <a:gd name="connsiteY2" fmla="*/ 512 h 126018"/>
              <a:gd name="connsiteX3" fmla="*/ 2079812 w 2079812"/>
              <a:gd name="connsiteY3" fmla="*/ 99124 h 12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812" h="126018">
                <a:moveTo>
                  <a:pt x="0" y="126018"/>
                </a:moveTo>
                <a:lnTo>
                  <a:pt x="914400" y="63265"/>
                </a:lnTo>
                <a:cubicBezTo>
                  <a:pt x="1186329" y="42347"/>
                  <a:pt x="1437342" y="-5464"/>
                  <a:pt x="1631577" y="512"/>
                </a:cubicBezTo>
                <a:cubicBezTo>
                  <a:pt x="1825812" y="6488"/>
                  <a:pt x="1931894" y="94642"/>
                  <a:pt x="2079812" y="991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flipV="1">
            <a:off x="136782" y="3444849"/>
            <a:ext cx="2079812" cy="149998"/>
          </a:xfrm>
          <a:custGeom>
            <a:avLst/>
            <a:gdLst>
              <a:gd name="connsiteX0" fmla="*/ 0 w 2079812"/>
              <a:gd name="connsiteY0" fmla="*/ 126018 h 126018"/>
              <a:gd name="connsiteX1" fmla="*/ 914400 w 2079812"/>
              <a:gd name="connsiteY1" fmla="*/ 63265 h 126018"/>
              <a:gd name="connsiteX2" fmla="*/ 1631577 w 2079812"/>
              <a:gd name="connsiteY2" fmla="*/ 512 h 126018"/>
              <a:gd name="connsiteX3" fmla="*/ 2079812 w 2079812"/>
              <a:gd name="connsiteY3" fmla="*/ 99124 h 12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812" h="126018">
                <a:moveTo>
                  <a:pt x="0" y="126018"/>
                </a:moveTo>
                <a:lnTo>
                  <a:pt x="914400" y="63265"/>
                </a:lnTo>
                <a:cubicBezTo>
                  <a:pt x="1186329" y="42347"/>
                  <a:pt x="1437342" y="-5464"/>
                  <a:pt x="1631577" y="512"/>
                </a:cubicBezTo>
                <a:cubicBezTo>
                  <a:pt x="1825812" y="6488"/>
                  <a:pt x="1931894" y="94642"/>
                  <a:pt x="2079812" y="9912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54859" y="1094149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6427" y="3620988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1466807" y="1982769"/>
            <a:ext cx="1516017" cy="9495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Page </a:t>
            </a:r>
            <a:r>
              <a:rPr lang="en-US" altLang="ko-KR" sz="1200" dirty="0" err="1" smtClean="0"/>
              <a:t>Dewarping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처리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870755" y="317661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52239" y="5810660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기준 라인</a:t>
            </a:r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4616824" y="5602941"/>
            <a:ext cx="2097741" cy="198404"/>
          </a:xfrm>
          <a:custGeom>
            <a:avLst/>
            <a:gdLst>
              <a:gd name="connsiteX0" fmla="*/ 0 w 2097741"/>
              <a:gd name="connsiteY0" fmla="*/ 80683 h 198404"/>
              <a:gd name="connsiteX1" fmla="*/ 170329 w 2097741"/>
              <a:gd name="connsiteY1" fmla="*/ 143435 h 198404"/>
              <a:gd name="connsiteX2" fmla="*/ 340658 w 2097741"/>
              <a:gd name="connsiteY2" fmla="*/ 188259 h 198404"/>
              <a:gd name="connsiteX3" fmla="*/ 591670 w 2097741"/>
              <a:gd name="connsiteY3" fmla="*/ 197224 h 198404"/>
              <a:gd name="connsiteX4" fmla="*/ 1030941 w 2097741"/>
              <a:gd name="connsiteY4" fmla="*/ 188259 h 198404"/>
              <a:gd name="connsiteX5" fmla="*/ 1488141 w 2097741"/>
              <a:gd name="connsiteY5" fmla="*/ 107577 h 198404"/>
              <a:gd name="connsiteX6" fmla="*/ 2097741 w 2097741"/>
              <a:gd name="connsiteY6" fmla="*/ 0 h 19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741" h="198404">
                <a:moveTo>
                  <a:pt x="0" y="80683"/>
                </a:moveTo>
                <a:cubicBezTo>
                  <a:pt x="56776" y="103094"/>
                  <a:pt x="113553" y="125506"/>
                  <a:pt x="170329" y="143435"/>
                </a:cubicBezTo>
                <a:cubicBezTo>
                  <a:pt x="227105" y="161364"/>
                  <a:pt x="270435" y="179294"/>
                  <a:pt x="340658" y="188259"/>
                </a:cubicBezTo>
                <a:cubicBezTo>
                  <a:pt x="410881" y="197224"/>
                  <a:pt x="476623" y="197224"/>
                  <a:pt x="591670" y="197224"/>
                </a:cubicBezTo>
                <a:cubicBezTo>
                  <a:pt x="706717" y="197224"/>
                  <a:pt x="881529" y="203200"/>
                  <a:pt x="1030941" y="188259"/>
                </a:cubicBezTo>
                <a:cubicBezTo>
                  <a:pt x="1180353" y="173318"/>
                  <a:pt x="1488141" y="107577"/>
                  <a:pt x="1488141" y="107577"/>
                </a:cubicBezTo>
                <a:lnTo>
                  <a:pt x="2097741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5663519" y="4323780"/>
            <a:ext cx="1516017" cy="9495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Page </a:t>
            </a:r>
            <a:r>
              <a:rPr lang="en-US" altLang="ko-KR" sz="1200" dirty="0" err="1" smtClean="0"/>
              <a:t>Dewarping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처리</a:t>
            </a:r>
            <a:endParaRPr lang="ko-KR" altLang="en-US" sz="1200" dirty="0"/>
          </a:p>
        </p:txBody>
      </p:sp>
      <p:sp>
        <p:nvSpPr>
          <p:cNvPr id="44" name="자유형 43"/>
          <p:cNvSpPr/>
          <p:nvPr/>
        </p:nvSpPr>
        <p:spPr>
          <a:xfrm>
            <a:off x="4607859" y="3477371"/>
            <a:ext cx="2088776" cy="135405"/>
          </a:xfrm>
          <a:custGeom>
            <a:avLst/>
            <a:gdLst>
              <a:gd name="connsiteX0" fmla="*/ 0 w 2088776"/>
              <a:gd name="connsiteY0" fmla="*/ 135405 h 135405"/>
              <a:gd name="connsiteX1" fmla="*/ 107576 w 2088776"/>
              <a:gd name="connsiteY1" fmla="*/ 90582 h 135405"/>
              <a:gd name="connsiteX2" fmla="*/ 259976 w 2088776"/>
              <a:gd name="connsiteY2" fmla="*/ 54723 h 135405"/>
              <a:gd name="connsiteX3" fmla="*/ 439270 w 2088776"/>
              <a:gd name="connsiteY3" fmla="*/ 27829 h 135405"/>
              <a:gd name="connsiteX4" fmla="*/ 672353 w 2088776"/>
              <a:gd name="connsiteY4" fmla="*/ 935 h 135405"/>
              <a:gd name="connsiteX5" fmla="*/ 923365 w 2088776"/>
              <a:gd name="connsiteY5" fmla="*/ 9900 h 135405"/>
              <a:gd name="connsiteX6" fmla="*/ 1317812 w 2088776"/>
              <a:gd name="connsiteY6" fmla="*/ 45758 h 135405"/>
              <a:gd name="connsiteX7" fmla="*/ 2088776 w 2088776"/>
              <a:gd name="connsiteY7" fmla="*/ 126441 h 13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8776" h="135405">
                <a:moveTo>
                  <a:pt x="0" y="135405"/>
                </a:moveTo>
                <a:cubicBezTo>
                  <a:pt x="32123" y="119717"/>
                  <a:pt x="64247" y="104029"/>
                  <a:pt x="107576" y="90582"/>
                </a:cubicBezTo>
                <a:cubicBezTo>
                  <a:pt x="150905" y="77135"/>
                  <a:pt x="204694" y="65182"/>
                  <a:pt x="259976" y="54723"/>
                </a:cubicBezTo>
                <a:cubicBezTo>
                  <a:pt x="315258" y="44264"/>
                  <a:pt x="370540" y="36794"/>
                  <a:pt x="439270" y="27829"/>
                </a:cubicBezTo>
                <a:cubicBezTo>
                  <a:pt x="508000" y="18864"/>
                  <a:pt x="591671" y="3923"/>
                  <a:pt x="672353" y="935"/>
                </a:cubicBezTo>
                <a:cubicBezTo>
                  <a:pt x="753035" y="-2053"/>
                  <a:pt x="815789" y="2429"/>
                  <a:pt x="923365" y="9900"/>
                </a:cubicBezTo>
                <a:cubicBezTo>
                  <a:pt x="1030942" y="17370"/>
                  <a:pt x="1317812" y="45758"/>
                  <a:pt x="1317812" y="45758"/>
                </a:cubicBezTo>
                <a:lnTo>
                  <a:pt x="2088776" y="12644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607859" y="1017471"/>
            <a:ext cx="4123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ko-KR" altLang="en-US" sz="1600" b="1" dirty="0" smtClean="0"/>
              <a:t>검토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결과</a:t>
            </a:r>
            <a:r>
              <a:rPr lang="en-US" altLang="ko-KR" sz="1600" b="1" dirty="0" smtClean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책의 상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하단의 외곽선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라인을 기준으로 </a:t>
            </a:r>
            <a:r>
              <a:rPr lang="en-US" altLang="ko-KR" sz="1600" dirty="0" smtClean="0"/>
              <a:t>Page </a:t>
            </a:r>
            <a:r>
              <a:rPr lang="en-US" altLang="ko-KR" sz="1600" dirty="0" err="1" smtClean="0"/>
              <a:t>Dewarping</a:t>
            </a:r>
            <a:r>
              <a:rPr lang="ko-KR" altLang="en-US" sz="1600" dirty="0" smtClean="0"/>
              <a:t>처리를</a:t>
            </a:r>
            <a:endParaRPr lang="en-US" altLang="ko-KR" sz="1600" dirty="0" smtClean="0"/>
          </a:p>
          <a:p>
            <a:r>
              <a:rPr lang="ko-KR" altLang="en-US" sz="1600" dirty="0" smtClean="0"/>
              <a:t>실시한 결과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화상이 펴지는 것을 </a:t>
            </a:r>
            <a:endParaRPr lang="en-US" altLang="ko-KR" sz="1600" dirty="0" smtClean="0"/>
          </a:p>
          <a:p>
            <a:r>
              <a:rPr lang="ko-KR" altLang="en-US" sz="1600" dirty="0" smtClean="0"/>
              <a:t>확인할 수 있음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소프트 </a:t>
            </a:r>
            <a:r>
              <a:rPr lang="ko-KR" altLang="en-US" dirty="0"/>
              <a:t>검토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화상품질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46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 txBox="1">
            <a:spLocks/>
          </p:cNvSpPr>
          <p:nvPr/>
        </p:nvSpPr>
        <p:spPr>
          <a:xfrm>
            <a:off x="1087395" y="2174789"/>
            <a:ext cx="7249299" cy="17394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dirty="0">
              <a:latin typeface="+mj-ea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119434" y="5006234"/>
            <a:ext cx="2959100" cy="614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2832710" y="4455560"/>
            <a:ext cx="3532549" cy="61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6"/>
          <p:cNvSpPr txBox="1">
            <a:spLocks/>
          </p:cNvSpPr>
          <p:nvPr/>
        </p:nvSpPr>
        <p:spPr>
          <a:xfrm>
            <a:off x="0" y="2307807"/>
            <a:ext cx="9144000" cy="13580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j-ea"/>
              </a:rPr>
              <a:t>APPENDIX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0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119" y="942741"/>
            <a:ext cx="88718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검색 </a:t>
            </a:r>
            <a:r>
              <a:rPr lang="ko-KR" altLang="en-US" sz="1600" b="1" dirty="0">
                <a:latin typeface="+mn-ea"/>
              </a:rPr>
              <a:t>의뢰 내용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CZUR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비파괴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스캐너에서 사용하고 있는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           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스캔하기 전의 레이저 가이드 라인을 주사하는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기술</a:t>
            </a:r>
            <a:endParaRPr lang="en-US" altLang="ko-KR" sz="16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관련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특허 번호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en-US" altLang="ko-KR" sz="1600" b="1" spc="-104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cs typeface="Tahoma" panose="020B0604030504040204" pitchFamily="34" charset="0"/>
              </a:rPr>
              <a:t>CN 105979117 </a:t>
            </a:r>
            <a:r>
              <a:rPr lang="en-US" altLang="ko-KR" sz="1600" b="1" spc="-104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cs typeface="Tahoma" panose="020B0604030504040204" pitchFamily="34" charset="0"/>
              </a:rPr>
              <a:t>(CZUR</a:t>
            </a:r>
            <a:r>
              <a:rPr lang="ko-KR" altLang="en-US" sz="1600" b="1" spc="-104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cs typeface="Tahoma" panose="020B0604030504040204" pitchFamily="34" charset="0"/>
              </a:rPr>
              <a:t>社의 특허</a:t>
            </a:r>
            <a:r>
              <a:rPr lang="en-US" altLang="ko-KR" sz="1600" b="1" spc="-104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cs typeface="Tahoma" panose="020B060403050404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특허 담당자의 의견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>
                <a:latin typeface="+mn-ea"/>
              </a:rPr>
              <a:t>구성요소 </a:t>
            </a:r>
            <a:r>
              <a:rPr lang="en-US" altLang="ko-KR" sz="1600" b="1" dirty="0">
                <a:latin typeface="+mn-ea"/>
              </a:rPr>
              <a:t>4</a:t>
            </a:r>
            <a:r>
              <a:rPr lang="ko-KR" altLang="en-US" sz="1600" b="1" dirty="0">
                <a:latin typeface="+mn-ea"/>
              </a:rPr>
              <a:t>의 불일치 또는 </a:t>
            </a:r>
            <a:r>
              <a:rPr lang="ko-KR" altLang="en-US" sz="1600" b="1" dirty="0" err="1">
                <a:latin typeface="+mn-ea"/>
              </a:rPr>
              <a:t>유사일치로</a:t>
            </a:r>
            <a:r>
              <a:rPr lang="ko-KR" altLang="en-US" sz="1600" b="1" dirty="0">
                <a:latin typeface="+mn-ea"/>
              </a:rPr>
              <a:t> 인하여 본 특허를 문헌적으로 침해하지 않을 것으로 </a:t>
            </a:r>
            <a:r>
              <a:rPr lang="ko-KR" altLang="en-US" sz="1600" b="1" dirty="0" err="1">
                <a:latin typeface="+mn-ea"/>
              </a:rPr>
              <a:t>예상되오나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유사일치의</a:t>
            </a:r>
            <a:r>
              <a:rPr lang="ko-KR" altLang="en-US" sz="1600" b="1" dirty="0">
                <a:latin typeface="+mn-ea"/>
              </a:rPr>
              <a:t> 정도로 인한 법적 판단은 판사에 따라 다를 수 있습니다</a:t>
            </a:r>
            <a:r>
              <a:rPr lang="en-US" altLang="ko-KR" sz="1600" b="1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+mn-ea"/>
              </a:rPr>
              <a:t>개발자 의견</a:t>
            </a:r>
            <a:r>
              <a:rPr lang="en-US" altLang="ko-KR" sz="1600" b="1" dirty="0" smtClean="0">
                <a:latin typeface="+mn-ea"/>
              </a:rPr>
              <a:t>: CZUR</a:t>
            </a:r>
            <a:r>
              <a:rPr lang="ko-KR" altLang="en-US" sz="1600" b="1" dirty="0" smtClean="0">
                <a:latin typeface="+mn-ea"/>
              </a:rPr>
              <a:t>사의 경우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라인 레이저를 이용해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탄젠트함수로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3D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의 높이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(Z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축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를 구하는 것을 특허로 등록</a:t>
            </a:r>
            <a:r>
              <a:rPr lang="ko-KR" altLang="en-US" sz="1600" b="1" dirty="0" smtClean="0">
                <a:latin typeface="+mn-ea"/>
              </a:rPr>
              <a:t>하였습니다</a:t>
            </a:r>
            <a:r>
              <a:rPr lang="en-US" altLang="ko-KR" sz="1600" b="1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   CKBS</a:t>
            </a:r>
            <a:r>
              <a:rPr lang="ko-KR" altLang="en-US" sz="1600" b="1" dirty="0" smtClean="0">
                <a:latin typeface="+mn-ea"/>
              </a:rPr>
              <a:t>의 경우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smtClean="0">
                <a:latin typeface="+mn-ea"/>
              </a:rPr>
              <a:t>라인 레이저를 기준선으로 사용은 하지만</a:t>
            </a:r>
            <a:r>
              <a:rPr lang="en-US" altLang="ko-KR" sz="1600" b="1" dirty="0" smtClean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CC"/>
                </a:solidFill>
                <a:latin typeface="+mn-ea"/>
              </a:rPr>
              <a:t>    최적화 </a:t>
            </a:r>
            <a:r>
              <a:rPr lang="en-US" altLang="ko-KR" sz="1600" b="1" dirty="0" smtClean="0">
                <a:solidFill>
                  <a:srgbClr val="0000CC"/>
                </a:solidFill>
                <a:latin typeface="+mn-ea"/>
              </a:rPr>
              <a:t>(2D </a:t>
            </a:r>
            <a:r>
              <a:rPr lang="en-US" altLang="ko-KR" sz="16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↔ 3D </a:t>
            </a:r>
            <a:r>
              <a:rPr lang="ko-KR" altLang="en-US" sz="16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좌표 변환</a:t>
            </a:r>
            <a:r>
              <a:rPr lang="en-US" altLang="ko-KR" sz="16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6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처리를 이용해 </a:t>
            </a:r>
            <a:r>
              <a:rPr lang="en-US" altLang="ko-KR" sz="1600" b="1" dirty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3D</a:t>
            </a:r>
            <a:r>
              <a:rPr lang="ko-KR" altLang="en-US" sz="1600" b="1" dirty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ko-KR" altLang="en-US" sz="16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높이를 획득하고 있으므로</a:t>
            </a:r>
            <a:r>
              <a:rPr lang="en-US" altLang="ko-KR" sz="1600" b="1" dirty="0" smtClean="0">
                <a:latin typeface="+mn-ea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 smtClean="0">
                <a:latin typeface="+mn-ea"/>
                <a:sym typeface="Wingdings" panose="05000000000000000000" pitchFamily="2" charset="2"/>
              </a:rPr>
              <a:t>   </a:t>
            </a:r>
            <a:r>
              <a:rPr lang="ko-KR" altLang="en-US" sz="20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라인 레이저를 이용하는 것이 특허에 침해되지 않는다고 판단됩니다</a:t>
            </a:r>
            <a:r>
              <a:rPr lang="en-US" altLang="ko-KR" sz="2000" b="1" dirty="0" smtClean="0">
                <a:solidFill>
                  <a:srgbClr val="0000CC"/>
                </a:solidFill>
                <a:latin typeface="+mn-ea"/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134469" y="169439"/>
            <a:ext cx="8568954" cy="48409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ko-KR" altLang="en-US" dirty="0" smtClean="0"/>
              <a:t>특허 관련 검토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912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단어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629" y="4649472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1" y="936790"/>
            <a:ext cx="1857634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474875" y="1100489"/>
            <a:ext cx="66691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인터넷 및 스마트폰의 진화를 통해 </a:t>
            </a:r>
            <a:r>
              <a:rPr lang="ko-KR" altLang="en-US" sz="2000" b="1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독서트렌드</a:t>
            </a:r>
            <a:r>
              <a:rPr lang="ko-KR" altLang="en-US" sz="14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도 진화하고 있으며</a:t>
            </a:r>
            <a:r>
              <a:rPr lang="en-US" altLang="ko-KR" sz="14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,,</a:t>
            </a:r>
          </a:p>
          <a:p>
            <a:r>
              <a:rPr lang="en-US" altLang="ko-KR" sz="1400" b="1" dirty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   SNS</a:t>
            </a:r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부터 다양한 기사</a:t>
            </a:r>
            <a:r>
              <a:rPr lang="en-US" altLang="ko-KR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정기구독 콘텐츠에 이르기까지 </a:t>
            </a:r>
            <a:endParaRPr lang="en-US" altLang="ko-KR" sz="1400" b="1" dirty="0" smtClean="0">
              <a:solidFill>
                <a:srgbClr val="31313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   </a:t>
            </a:r>
            <a:r>
              <a:rPr lang="en-US" altLang="ko-KR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	</a:t>
            </a:r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이미 우리들은 부족하지 않은 독서를 하고 있는 셈이다</a:t>
            </a:r>
            <a:r>
              <a:rPr lang="en-US" altLang="ko-KR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   이 가운데 </a:t>
            </a:r>
            <a:r>
              <a:rPr lang="ko-KR" altLang="en-US" sz="2000" b="1" u="sng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전자책</a:t>
            </a:r>
            <a:r>
              <a:rPr lang="en-US" altLang="ko-KR" sz="2000" b="1" u="sng" dirty="0" smtClean="0">
                <a:solidFill>
                  <a:srgbClr val="0000FF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(eBook)</a:t>
            </a:r>
            <a:r>
              <a:rPr lang="ko-KR" altLang="en-US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은 새로운 독서트렌드를 리드하고 있다</a:t>
            </a:r>
            <a:r>
              <a:rPr lang="en-US" altLang="ko-KR" sz="1400" b="1" dirty="0" smtClean="0">
                <a:solidFill>
                  <a:srgbClr val="31313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..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22223" y="142475"/>
            <a:ext cx="7886700" cy="58556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err="1"/>
              <a:t>제안배경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시장조사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10981" y="2800305"/>
            <a:ext cx="6851303" cy="3043662"/>
            <a:chOff x="122223" y="742737"/>
            <a:chExt cx="9220851" cy="409632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23" y="742737"/>
              <a:ext cx="7001852" cy="4096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2" descr="단어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629" y="4649472"/>
              <a:ext cx="45719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도형 12"/>
            <p:cNvSpPr/>
            <p:nvPr/>
          </p:nvSpPr>
          <p:spPr>
            <a:xfrm rot="1617324">
              <a:off x="1850281" y="961642"/>
              <a:ext cx="3233167" cy="1591892"/>
            </a:xfrm>
            <a:prstGeom prst="swooshArrow">
              <a:avLst>
                <a:gd name="adj1" fmla="val 2136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4" name="그림 13" descr="Arrow PNG Transparent Images | PNG All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3115">
              <a:off x="3923746" y="2635965"/>
              <a:ext cx="2757161" cy="123944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695865" y="1798088"/>
              <a:ext cx="2177256" cy="70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●</a:t>
              </a:r>
              <a:r>
                <a:rPr lang="ko-KR" altLang="en-US" sz="1400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출판 시장은 </a:t>
              </a:r>
              <a:endParaRPr lang="en-US" altLang="ko-KR" sz="1400" dirty="0" smtClean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sz="14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400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   </a:t>
              </a:r>
              <a:r>
                <a:rPr lang="ko-KR" altLang="en-US" sz="1400" dirty="0" smtClean="0">
                  <a:latin typeface="새굴림" panose="02030600000101010101" pitchFamily="18" charset="-127"/>
                  <a:ea typeface="새굴림" panose="02030600000101010101" pitchFamily="18" charset="-127"/>
                </a:rPr>
                <a:t>매년 감소 추세</a:t>
              </a:r>
              <a:endParaRPr lang="ko-KR" altLang="en-US" sz="1400" dirty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98660" y="3003533"/>
              <a:ext cx="3344414" cy="1242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★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전자책 시장은 </a:t>
              </a:r>
              <a:endParaRPr lang="en-US" altLang="ko-KR" b="1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 10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년간 연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30%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대의 </a:t>
              </a:r>
              <a:endParaRPr lang="en-US" altLang="ko-KR" b="1" dirty="0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 </a:t>
              </a:r>
              <a:r>
                <a:rPr lang="ko-KR" altLang="en-US" b="1" dirty="0" smtClean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성장 추세</a:t>
              </a:r>
              <a:endParaRPr lang="ko-KR" altLang="en-US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54735" y="6161547"/>
            <a:ext cx="610936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☞「</a:t>
            </a:r>
            <a:r>
              <a:rPr lang="en-US" altLang="ko-KR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전자책을 직접 만들 수 있는 스마트 스캐너가 등장</a:t>
            </a:r>
            <a:r>
              <a:rPr lang="ja-JP" altLang="en-US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」</a:t>
            </a:r>
            <a:endParaRPr lang="ko-KR" altLang="en-US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8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제안배경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시장조사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239252" y="830181"/>
            <a:ext cx="0" cy="5378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1239252" y="6208296"/>
            <a:ext cx="72791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92092" y="63382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425$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92769" y="63382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500$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3379" y="633827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1659$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03665" y="634429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6300$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4342" y="632587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123,000$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31581" y="63382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가격정보없음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94216" y="3645569"/>
            <a:ext cx="673769" cy="2562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・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용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4216" y="988411"/>
            <a:ext cx="673769" cy="2562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261178" y="3551139"/>
            <a:ext cx="70710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https://images-na.ssl-images-amazon.com/images/I/7155fRIwfcL._AC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10" y="3819879"/>
            <a:ext cx="1097281" cy="10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https://images-na.ssl-images-amazon.com/images/I/81RpMtD2zaL._AC_SL15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91" y="3859504"/>
            <a:ext cx="983710" cy="9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사각형 설명선 27"/>
          <p:cNvSpPr/>
          <p:nvPr/>
        </p:nvSpPr>
        <p:spPr>
          <a:xfrm>
            <a:off x="3494662" y="5330226"/>
            <a:ext cx="4134304" cy="540048"/>
          </a:xfrm>
          <a:prstGeom prst="wedgeRoundRectCallout">
            <a:avLst>
              <a:gd name="adj1" fmla="val -60410"/>
              <a:gd name="adj2" fmla="val 3543"/>
              <a:gd name="adj3" fmla="val 16667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ja-JP" altLang="en-US" b="1" dirty="0" smtClean="0">
                <a:solidFill>
                  <a:srgbClr val="FF0000"/>
                </a:solidFill>
              </a:rPr>
              <a:t>★</a:t>
            </a:r>
            <a:r>
              <a:rPr lang="ko-KR" altLang="en-US" b="1" dirty="0" smtClean="0">
                <a:solidFill>
                  <a:srgbClr val="FF0000"/>
                </a:solidFill>
              </a:rPr>
              <a:t>타겟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저가의 개인용 스마트 스캐너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9" name="그림 28" descr="Innovative ʌ Shaped Book Scanner(Quick/Clean/Comfortable Scan), Made in Korea, Multifunction (OCR, Annotation, Translation, Search, Background Conversion, etc.) for Smart School &amp; Meet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64" y="1783810"/>
            <a:ext cx="968592" cy="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BookDrive Mark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87" y="1644603"/>
            <a:ext cx="983565" cy="11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ScanRobot Characterist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18" y="1585477"/>
            <a:ext cx="1352165" cy="12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4 Digital Books dl mini 이미지 검색결과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51" y="1477300"/>
            <a:ext cx="1833791" cy="14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837751" y="2857550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800p/h</a:t>
            </a:r>
            <a:endParaRPr lang="ko-KR" alt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7700594" y="2873532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1</a:t>
            </a:r>
            <a:r>
              <a:rPr lang="en-US" altLang="ko-KR" sz="1050" dirty="0" smtClean="0"/>
              <a:t>500p/h</a:t>
            </a:r>
            <a:endParaRPr lang="ko-KR" alt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6127699" y="2890877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2500p/h</a:t>
            </a:r>
            <a:endParaRPr lang="ko-KR" alt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3700537" y="2830630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1sec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417052" y="2811483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장당 처리시간 </a:t>
            </a:r>
            <a:r>
              <a:rPr lang="en-US" altLang="ko-KR" sz="1050" dirty="0" smtClean="0">
                <a:sym typeface="Wingdings" panose="05000000000000000000" pitchFamily="2" charset="2"/>
              </a:rPr>
              <a:t> </a:t>
            </a:r>
            <a:endParaRPr lang="ko-KR" altLang="en-US" sz="105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307" y="4857284"/>
            <a:ext cx="1275407" cy="1078381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422678" y="4836625"/>
            <a:ext cx="1597248" cy="12609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67" y="1081057"/>
            <a:ext cx="1406012" cy="11888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6" y="1885215"/>
            <a:ext cx="1394040" cy="10268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47" y="1288338"/>
            <a:ext cx="1058310" cy="1058310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현재 시장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경쟁 </a:t>
            </a:r>
            <a:r>
              <a:rPr lang="ko-KR" altLang="en-US" dirty="0"/>
              <a:t>상황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64" y="4722374"/>
            <a:ext cx="77027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ko-KR" altLang="en-US" sz="1600" b="1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현재의 시장 상황</a:t>
            </a:r>
            <a:endParaRPr lang="en-US" altLang="ko-KR" sz="1600" b="1" dirty="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2013</a:t>
            </a:r>
            <a:r>
              <a:rPr lang="ko-KR" altLang="en-US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년 </a:t>
            </a:r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ko-KR" altLang="en-US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월 </a:t>
            </a:r>
            <a:r>
              <a:rPr lang="en-US" altLang="ko-KR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Fujitsu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社의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SV600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은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큰 반응이 없는 상태였으며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2019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년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월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CZUR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社의 </a:t>
            </a:r>
            <a:r>
              <a:rPr lang="ko-KR" altLang="en-US" sz="1600" dirty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제품이 </a:t>
            </a:r>
            <a:r>
              <a:rPr lang="ko-KR" altLang="en-US" sz="1600" dirty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클라우드</a:t>
            </a:r>
            <a:r>
              <a:rPr lang="ko-KR" altLang="en-US" sz="1600" dirty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펀딩을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시작으로 국내 알려지기 시작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 </a:t>
            </a:r>
          </a:p>
          <a:p>
            <a:endParaRPr lang="en-US" altLang="ko-KR" sz="1600" dirty="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현재 시점에서 판매되는 제품은 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CZUR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社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이외는 거의 없는 상태이며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ko-KR" altLang="en-US" sz="160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모두 </a:t>
            </a:r>
            <a:r>
              <a:rPr lang="en-US" altLang="ko-KR" sz="28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ko-KR" altLang="en-US" sz="28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에서만 동작 가능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한 </a:t>
            </a:r>
            <a:r>
              <a:rPr lang="ko-KR" altLang="en-US" sz="1600" dirty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제품군으로</a:t>
            </a:r>
            <a:r>
              <a:rPr lang="ko-KR" altLang="en-US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모바일 지원 기종은 없음</a:t>
            </a:r>
            <a:r>
              <a:rPr lang="en-US" altLang="ko-KR" sz="1600" dirty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10747" y="1551878"/>
            <a:ext cx="5427496" cy="2834023"/>
            <a:chOff x="1514912" y="1282784"/>
            <a:chExt cx="6246351" cy="3380520"/>
          </a:xfrm>
        </p:grpSpPr>
        <p:graphicFrame>
          <p:nvGraphicFramePr>
            <p:cNvPr id="4" name="다이어그램 3"/>
            <p:cNvGraphicFramePr/>
            <p:nvPr>
              <p:extLst>
                <p:ext uri="{D42A27DB-BD31-4B8C-83A1-F6EECF244321}">
                  <p14:modId xmlns:p14="http://schemas.microsoft.com/office/powerpoint/2010/main" val="216525930"/>
                </p:ext>
              </p:extLst>
            </p:nvPr>
          </p:nvGraphicFramePr>
          <p:xfrm>
            <a:off x="1514912" y="1282784"/>
            <a:ext cx="5148437" cy="32391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597159" y="3231510"/>
              <a:ext cx="1625682" cy="143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2013.3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월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Fujitsu</a:t>
              </a:r>
              <a:r>
                <a:rPr lang="ko-KR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社</a:t>
              </a:r>
              <a:endParaRPr lang="en-US" altLang="ko-KR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SV600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출시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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  <a:sym typeface="Wingdings" panose="05000000000000000000" pitchFamily="2" charset="2"/>
                </a:rPr>
                <a:t>큰 반응無</a:t>
              </a:r>
              <a:endParaRPr lang="ko-KR" altLang="en-US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30751" y="2632170"/>
              <a:ext cx="1933772" cy="1101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2019.8~10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월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CZUR</a:t>
              </a:r>
              <a:r>
                <a:rPr lang="ko-KR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社</a:t>
              </a:r>
              <a:endParaRPr lang="en-US" altLang="ko-KR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ko-KR" altLang="en-US" dirty="0" err="1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클라우드펀딩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27491" y="2372784"/>
              <a:ext cx="1933772" cy="143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2020.3~10</a:t>
              </a:r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월</a:t>
              </a:r>
              <a:endParaRPr lang="en-US" altLang="ko-KR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en-US" altLang="ko-KR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CKBS</a:t>
              </a:r>
            </a:p>
            <a:p>
              <a:pPr lvl="0" algn="ctr"/>
              <a:r>
                <a:rPr lang="ko-KR" altLang="en-US" dirty="0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스마트 스탠드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lvl="0" algn="ctr"/>
              <a:r>
                <a:rPr lang="ko-KR" altLang="en-US" dirty="0" err="1" smtClean="0">
                  <a:latin typeface="Meiryo UI" panose="020B0604030504040204" pitchFamily="34" charset="-128"/>
                  <a:ea typeface="Meiryo UI" panose="020B0604030504040204" pitchFamily="34" charset="-128"/>
                </a:rPr>
                <a:t>구상검토</a:t>
              </a:r>
              <a:endPara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3" name="타원 12"/>
          <p:cNvSpPr/>
          <p:nvPr/>
        </p:nvSpPr>
        <p:spPr>
          <a:xfrm>
            <a:off x="5370331" y="1941380"/>
            <a:ext cx="405268" cy="405268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타원 4"/>
          <p:cNvSpPr/>
          <p:nvPr/>
        </p:nvSpPr>
        <p:spPr>
          <a:xfrm>
            <a:off x="5341236" y="2221507"/>
            <a:ext cx="2113746" cy="154825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현재 시장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경쟁 </a:t>
            </a:r>
            <a:r>
              <a:rPr lang="ko-KR" altLang="en-US" dirty="0"/>
              <a:t>상황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488"/>
          <a:stretch/>
        </p:blipFill>
        <p:spPr>
          <a:xfrm>
            <a:off x="5517042" y="1344618"/>
            <a:ext cx="2135469" cy="2743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453" y="837067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ko-KR" altLang="en-US" b="1" dirty="0" smtClean="0">
                <a:latin typeface="Meiryo UI" panose="020B0604030504040204" pitchFamily="34" charset="-128"/>
              </a:rPr>
              <a:t>대의 모바일 사용 조사 결과</a:t>
            </a:r>
            <a:endParaRPr lang="en-US" altLang="ko-KR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18909" y="1344618"/>
            <a:ext cx="2330817" cy="3867690"/>
            <a:chOff x="918909" y="1411993"/>
            <a:chExt cx="2330817" cy="38676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02" y="1411993"/>
              <a:ext cx="2143424" cy="3867690"/>
            </a:xfrm>
            <a:prstGeom prst="rect">
              <a:avLst/>
            </a:prstGeom>
          </p:spPr>
        </p:pic>
        <p:sp>
          <p:nvSpPr>
            <p:cNvPr id="9" name="포인트가 6개인 별 8"/>
            <p:cNvSpPr/>
            <p:nvPr/>
          </p:nvSpPr>
          <p:spPr>
            <a:xfrm>
              <a:off x="918909" y="3570972"/>
              <a:ext cx="462013" cy="481264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101790" y="3811604"/>
              <a:ext cx="2026421" cy="1468079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618534" y="837067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작년 쇼핑 트렌드</a:t>
            </a:r>
            <a:r>
              <a:rPr lang="en-US" altLang="ko-KR" b="1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ko-KR" altLang="en-US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온라인 쇼핑</a:t>
            </a:r>
            <a:r>
              <a:rPr lang="ja-JP" altLang="en-US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↑</a:t>
            </a:r>
            <a:r>
              <a:rPr lang="en-US" altLang="ja-JP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)</a:t>
            </a:r>
            <a:endParaRPr lang="en-US" altLang="ko-KR" b="1" dirty="0" smtClean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127" y="5718719"/>
            <a:ext cx="83359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※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젊은 층을 중심으로 모바일 사용 비중이 증가되면서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, 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소비 트렌드도 모바일로 이동중</a:t>
            </a:r>
            <a:endParaRPr lang="en-US" altLang="ko-KR" sz="1600" b="1" dirty="0" smtClean="0">
              <a:latin typeface="Meiryo UI" panose="020B0604030504040204" pitchFamily="34" charset="-128"/>
              <a:ea typeface="Meiryo UI" panose="020B0604030504040204" pitchFamily="34" charset="-128"/>
              <a:sym typeface="Wingdings" panose="05000000000000000000" pitchFamily="2" charset="2"/>
            </a:endParaRPr>
          </a:p>
          <a:p>
            <a:r>
              <a:rPr lang="en-US" altLang="ko-KR" sz="28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☞</a:t>
            </a:r>
            <a:r>
              <a:rPr lang="ko-KR" altLang="en-US" sz="2800" b="1" dirty="0" smtClean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모바일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이 지원되는 제품이 출시된다면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,</a:t>
            </a:r>
            <a:r>
              <a:rPr lang="ko-KR" altLang="en-US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 시장에서의 반응이 좋을 것으로 예상</a:t>
            </a:r>
            <a:r>
              <a:rPr lang="en-US" altLang="ko-KR" sz="1600" b="1" dirty="0" smtClean="0"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.</a:t>
            </a:r>
            <a:endParaRPr lang="ko-KR" alt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6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1" y="1082342"/>
            <a:ext cx="3114224" cy="2633136"/>
          </a:xfrm>
          <a:prstGeom prst="rect">
            <a:avLst/>
          </a:prstGeom>
        </p:spPr>
      </p:pic>
      <p:pic>
        <p:nvPicPr>
          <p:cNvPr id="21" name="그림 20" descr="라즈베리 파이 - 위키백과, 우리 모두의 백과사전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12" y="5727529"/>
            <a:ext cx="1174950" cy="594152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902" y="154045"/>
            <a:ext cx="7887378" cy="507831"/>
          </a:xfrm>
          <a:prstGeom prst="rect">
            <a:avLst/>
          </a:prstGeom>
          <a:extLst/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algn="just">
              <a:lnSpc>
                <a:spcPct val="90000"/>
              </a:lnSpc>
              <a:spcBef>
                <a:spcPct val="0"/>
              </a:spcBef>
              <a:buNone/>
              <a:defRPr sz="3000" b="1">
                <a:latin typeface="Meiryo UI" panose="020B0604030504040204" pitchFamily="34" charset="-128"/>
                <a:ea typeface="Meiryo UI" panose="020B0604030504040204" pitchFamily="34" charset="-128"/>
                <a:cs typeface="함초롬돋움" panose="020B0604000101010101" pitchFamily="50" charset="-127"/>
              </a:defRPr>
            </a:lvl1pPr>
          </a:lstStyle>
          <a:p>
            <a:pPr>
              <a:defRPr/>
            </a:pPr>
            <a:r>
              <a:rPr lang="en-US" altLang="ko-KR" sz="3200" dirty="0" smtClean="0">
                <a:latin typeface="+mj-ea"/>
              </a:rPr>
              <a:t>3. </a:t>
            </a:r>
            <a:r>
              <a:rPr lang="ko-KR" altLang="en-US" sz="3200" dirty="0" err="1" smtClean="0">
                <a:latin typeface="+mj-ea"/>
              </a:rPr>
              <a:t>개발컨셉</a:t>
            </a:r>
            <a:endParaRPr lang="ko-KR" altLang="en-US" sz="3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eiryo" pitchFamily="34" charset="-128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566694" y="1109814"/>
            <a:ext cx="3169900" cy="2538607"/>
            <a:chOff x="5488738" y="1182012"/>
            <a:chExt cx="3169900" cy="25386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8738" y="1182012"/>
              <a:ext cx="3169900" cy="253860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0963" y="1378784"/>
              <a:ext cx="2704699" cy="1511166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200" dirty="0" smtClean="0"/>
                <a:t>Smart Stand PC Application</a:t>
              </a:r>
            </a:p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/>
            </a:p>
            <a:p>
              <a:pPr algn="just"/>
              <a:endParaRPr lang="en-US" altLang="ko-KR" dirty="0" smtClean="0"/>
            </a:p>
            <a:p>
              <a:pPr algn="just"/>
              <a:endParaRPr lang="en-US" altLang="ko-KR" dirty="0" smtClean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207" y="1652054"/>
              <a:ext cx="74871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4385" y="1652077"/>
              <a:ext cx="752064" cy="11007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0" name="그룹 9"/>
          <p:cNvGrpSpPr/>
          <p:nvPr/>
        </p:nvGrpSpPr>
        <p:grpSpPr>
          <a:xfrm>
            <a:off x="6165657" y="3567475"/>
            <a:ext cx="1720966" cy="2604103"/>
            <a:chOff x="6222829" y="3917391"/>
            <a:chExt cx="1720966" cy="260410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7"/>
            <a:srcRect l="5716"/>
            <a:stretch/>
          </p:blipFill>
          <p:spPr>
            <a:xfrm>
              <a:off x="6222829" y="3917391"/>
              <a:ext cx="1720966" cy="260410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25495" y="4240754"/>
              <a:ext cx="830337" cy="1688407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000" dirty="0" smtClean="0"/>
                <a:t>Smart Stand </a:t>
              </a:r>
            </a:p>
            <a:p>
              <a:pPr algn="just"/>
              <a:r>
                <a:rPr lang="en-US" altLang="ko-KR" sz="1000" dirty="0" smtClean="0"/>
                <a:t>Mobile App</a:t>
              </a:r>
            </a:p>
            <a:p>
              <a:pPr algn="just"/>
              <a:endParaRPr lang="en-US" altLang="ko-KR" sz="1000" dirty="0" smtClean="0"/>
            </a:p>
            <a:p>
              <a:pPr algn="just"/>
              <a:endParaRPr lang="en-US" altLang="ko-KR" sz="1000" dirty="0"/>
            </a:p>
            <a:p>
              <a:pPr algn="just"/>
              <a:endParaRPr lang="en-US" altLang="ko-KR" sz="1000" dirty="0" smtClean="0"/>
            </a:p>
            <a:p>
              <a:pPr algn="just"/>
              <a:endParaRPr lang="en-US" altLang="ko-KR" sz="1000" dirty="0"/>
            </a:p>
            <a:p>
              <a:pPr algn="just"/>
              <a:endParaRPr lang="en-US" altLang="ko-KR" sz="1000" dirty="0" smtClean="0"/>
            </a:p>
            <a:p>
              <a:pPr algn="just"/>
              <a:endParaRPr lang="en-US" altLang="ko-KR" sz="1000" dirty="0"/>
            </a:p>
            <a:p>
              <a:pPr algn="just"/>
              <a:endParaRPr lang="en-US" altLang="ko-KR" sz="1000" dirty="0" smtClean="0"/>
            </a:p>
            <a:p>
              <a:pPr algn="just"/>
              <a:endParaRPr lang="en-US" altLang="ko-KR" sz="1000" dirty="0" smtClean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234" y="4754880"/>
              <a:ext cx="563880" cy="8253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194922" y="795346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①</a:t>
            </a:r>
            <a:r>
              <a:rPr lang="ko-KR" altLang="en-US" b="1" dirty="0"/>
              <a:t>스탠드에서 책을 </a:t>
            </a:r>
            <a:r>
              <a:rPr lang="ko-KR" altLang="en-US" b="1" dirty="0" smtClean="0"/>
              <a:t>촬영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87434" y="792779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lang="en-US" altLang="ko-KR" b="1" dirty="0"/>
              <a:t>PC/ Mobile App</a:t>
            </a:r>
            <a:r>
              <a:rPr lang="ko-KR" altLang="en-US" b="1" dirty="0"/>
              <a:t>에서 </a:t>
            </a:r>
            <a:r>
              <a:rPr lang="ko-KR" altLang="en-US" b="1" dirty="0" smtClean="0"/>
              <a:t>이미지 확인</a:t>
            </a:r>
            <a:endParaRPr lang="ko-KR" altLang="en-US" b="1" dirty="0"/>
          </a:p>
        </p:txBody>
      </p:sp>
      <p:pic>
        <p:nvPicPr>
          <p:cNvPr id="18" name="Picture 4" descr="https://cdn.wadiz.kr/ft/images/green001/2019/0321/20190321150852320_83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87" y="4426407"/>
            <a:ext cx="2763601" cy="127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cdn.wadiz.kr/ft/images/green001/2019/0218/20190218095423297_30955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80" y="4418430"/>
            <a:ext cx="2763601" cy="12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89703" y="630937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② </a:t>
            </a:r>
            <a:r>
              <a:rPr lang="ko-KR" altLang="en-US" b="1" dirty="0" smtClean="0"/>
              <a:t>보드에서 </a:t>
            </a:r>
            <a:r>
              <a:rPr lang="ko-KR" altLang="en-US" b="1" dirty="0"/>
              <a:t>이미지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965" y="4218280"/>
            <a:ext cx="6010939" cy="244195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Kostenlose Vektorgrafik: Pfeil, Rot, Dreieck, Grenze, Rosa - Kostenloses Bild auf ...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7715">
            <a:off x="98848" y="3172366"/>
            <a:ext cx="1296257" cy="1309581"/>
          </a:xfrm>
          <a:prstGeom prst="rect">
            <a:avLst/>
          </a:prstGeom>
        </p:spPr>
      </p:pic>
      <p:pic>
        <p:nvPicPr>
          <p:cNvPr id="25" name="그림 24" descr="Kostenlose Vektorgrafik: Pfeil, Rot, Dreieck, Grenze, Rosa - Kostenloses Bild auf ..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317" flipV="1">
            <a:off x="4708906" y="2851619"/>
            <a:ext cx="1450962" cy="1335555"/>
          </a:xfrm>
          <a:prstGeom prst="rect">
            <a:avLst/>
          </a:prstGeom>
        </p:spPr>
      </p:pic>
      <p:pic>
        <p:nvPicPr>
          <p:cNvPr id="22" name="그림 21" descr="Kostenlose Vektorgrafik: Pfeil, Rot, Dreieck, Grenze, Rosa - Kostenloses Bild auf ...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580" flipV="1">
            <a:off x="5227962" y="3634677"/>
            <a:ext cx="1100421" cy="10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/>
              <a:t>제품 스펙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59707"/>
              </p:ext>
            </p:extLst>
          </p:nvPr>
        </p:nvGraphicFramePr>
        <p:xfrm>
          <a:off x="61841" y="1954314"/>
          <a:ext cx="8999115" cy="4487794"/>
        </p:xfrm>
        <a:graphic>
          <a:graphicData uri="http://schemas.openxmlformats.org/drawingml/2006/table">
            <a:tbl>
              <a:tblPr/>
              <a:tblGrid>
                <a:gridCol w="807772">
                  <a:extLst>
                    <a:ext uri="{9D8B030D-6E8A-4147-A177-3AD203B41FA5}">
                      <a16:colId xmlns:a16="http://schemas.microsoft.com/office/drawing/2014/main" val="38099421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1617232660"/>
                    </a:ext>
                  </a:extLst>
                </a:gridCol>
                <a:gridCol w="2801938">
                  <a:extLst>
                    <a:ext uri="{9D8B030D-6E8A-4147-A177-3AD203B41FA5}">
                      <a16:colId xmlns:a16="http://schemas.microsoft.com/office/drawing/2014/main" val="2499611970"/>
                    </a:ext>
                  </a:extLst>
                </a:gridCol>
                <a:gridCol w="2181940">
                  <a:extLst>
                    <a:ext uri="{9D8B030D-6E8A-4147-A177-3AD203B41FA5}">
                      <a16:colId xmlns:a16="http://schemas.microsoft.com/office/drawing/2014/main" val="200091068"/>
                    </a:ext>
                  </a:extLst>
                </a:gridCol>
                <a:gridCol w="2181940">
                  <a:extLst>
                    <a:ext uri="{9D8B030D-6E8A-4147-A177-3AD203B41FA5}">
                      <a16:colId xmlns:a16="http://schemas.microsoft.com/office/drawing/2014/main" val="4273606798"/>
                    </a:ext>
                  </a:extLst>
                </a:gridCol>
              </a:tblGrid>
              <a:tr h="424429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제품 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CKBS 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스탠드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CZUR ET16+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32353"/>
                  </a:ext>
                </a:extLst>
              </a:tr>
              <a:tr h="301279">
                <a:tc row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북스캐너</a:t>
                      </a:r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HW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모바일 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en-US" altLang="ko-KR" sz="1400" b="1" i="0" u="none" strike="noStrike" dirty="0" smtClean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미지원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758374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Network (</a:t>
                      </a:r>
                      <a:r>
                        <a:rPr lang="en-US" altLang="ko-KR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Wifi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en-US" altLang="ko-KR" sz="1400" b="1" i="0" u="none" strike="noStrike" dirty="0" smtClean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미지원</a:t>
                      </a:r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6112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USB2.0 High-Speed</a:t>
                      </a:r>
                      <a:endParaRPr lang="ko-KR" alt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USB2.0 High-Speed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291297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광원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LED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LED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680482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초점모드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고정초점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고정초점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757164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레이저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사용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검토 진행중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개의 레이저 광선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294528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스캔가능크기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최대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A3</a:t>
                      </a:r>
                      <a:endParaRPr lang="ko-KR" alt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최대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844121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카메라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8MP (5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월까지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FIX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예정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CMOS-16MP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222053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동영상 녹화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 기능</a:t>
                      </a: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미지원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57385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이미지 처리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책 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곡면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평탄화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876417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스마트페이징 </a:t>
                      </a:r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책넘길때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자동 촬영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37504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기울기보정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및 자동 자르기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135596"/>
                  </a:ext>
                </a:extLst>
              </a:tr>
              <a:tr h="301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손가락 자국 제거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지원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인근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화소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평균처리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+mn-ea"/>
                        </a:rPr>
                        <a:t>지원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, </a:t>
                      </a:r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finger cots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낀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428674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61841" y="2365721"/>
            <a:ext cx="8999115" cy="628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28" y="804221"/>
            <a:ext cx="1074044" cy="1077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66" y="714169"/>
            <a:ext cx="1328315" cy="11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03517" y="133263"/>
            <a:ext cx="6481261" cy="507831"/>
          </a:xfrm>
          <a:prstGeom prst="rect">
            <a:avLst/>
          </a:prstGeom>
          <a:extLst/>
        </p:spPr>
        <p:txBody>
          <a:bodyPr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altLang="ko-KR" dirty="0" smtClean="0"/>
              <a:t>5. </a:t>
            </a:r>
            <a:r>
              <a:rPr lang="en-US" altLang="ko-KR" dirty="0" smtClean="0"/>
              <a:t>USE CASE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213408" y="1004442"/>
            <a:ext cx="43781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「</a:t>
            </a:r>
            <a:r>
              <a:rPr lang="en-US" altLang="ko-KR" sz="2000" b="1" dirty="0">
                <a:sym typeface="Wingdings" panose="05000000000000000000" pitchFamily="2" charset="2"/>
              </a:rPr>
              <a:t> CZUR in Café..</a:t>
            </a:r>
            <a:r>
              <a:rPr lang="en-US" altLang="ko-KR" sz="2000" b="1" dirty="0"/>
              <a:t> </a:t>
            </a:r>
            <a:r>
              <a:rPr lang="ja-JP" altLang="en-US" sz="2000" b="1" dirty="0"/>
              <a:t>」</a:t>
            </a:r>
            <a:endParaRPr lang="ko-KR" altLang="en-US" sz="2000" b="1" dirty="0"/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① </a:t>
            </a:r>
            <a:r>
              <a:rPr lang="en-US" altLang="ko-KR" sz="2000" dirty="0" smtClean="0">
                <a:sym typeface="Wingdings" panose="05000000000000000000" pitchFamily="2" charset="2"/>
              </a:rPr>
              <a:t>PC</a:t>
            </a:r>
            <a:r>
              <a:rPr lang="ja-JP" altLang="en-US" sz="2000" dirty="0" smtClean="0">
                <a:sym typeface="Wingdings" panose="05000000000000000000" pitchFamily="2" charset="2"/>
              </a:rPr>
              <a:t> ⇨ </a:t>
            </a:r>
            <a:r>
              <a:rPr lang="en-US" altLang="ko-KR" sz="2000" dirty="0" smtClean="0">
                <a:sym typeface="Wingdings" panose="05000000000000000000" pitchFamily="2" charset="2"/>
              </a:rPr>
              <a:t>CZUR</a:t>
            </a:r>
            <a:r>
              <a:rPr lang="ko-KR" altLang="en-US" sz="2000" dirty="0" smtClean="0">
                <a:sym typeface="Wingdings" panose="05000000000000000000" pitchFamily="2" charset="2"/>
              </a:rPr>
              <a:t>연결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② </a:t>
            </a:r>
            <a:r>
              <a:rPr lang="ko-KR" altLang="en-US" sz="2000" dirty="0" smtClean="0">
                <a:sym typeface="Wingdings" panose="05000000000000000000" pitchFamily="2" charset="2"/>
              </a:rPr>
              <a:t>손으로 </a:t>
            </a:r>
            <a:r>
              <a:rPr lang="en-US" altLang="ko-KR" sz="2000" dirty="0" smtClean="0">
                <a:sym typeface="Wingdings" panose="05000000000000000000" pitchFamily="2" charset="2"/>
              </a:rPr>
              <a:t>Page</a:t>
            </a:r>
            <a:r>
              <a:rPr lang="ko-KR" altLang="en-US" sz="2000" dirty="0" smtClean="0">
                <a:sym typeface="Wingdings" panose="05000000000000000000" pitchFamily="2" charset="2"/>
              </a:rPr>
              <a:t>를 넘겨가면서 </a:t>
            </a:r>
            <a:r>
              <a:rPr lang="en-US" altLang="ja-JP" sz="2000" dirty="0" smtClean="0">
                <a:sym typeface="Wingdings" panose="05000000000000000000" pitchFamily="2" charset="2"/>
              </a:rPr>
              <a:t>Reading</a:t>
            </a:r>
          </a:p>
          <a:p>
            <a:r>
              <a:rPr lang="ja-JP" altLang="en-US" sz="2000" dirty="0">
                <a:sym typeface="Wingdings" panose="05000000000000000000" pitchFamily="2" charset="2"/>
              </a:rPr>
              <a:t>③ </a:t>
            </a:r>
            <a:r>
              <a:rPr lang="ko-KR" altLang="en-US" sz="2000" dirty="0" smtClean="0">
                <a:sym typeface="Wingdings" panose="05000000000000000000" pitchFamily="2" charset="2"/>
              </a:rPr>
              <a:t>사진 촬영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>
                <a:sym typeface="Wingdings" panose="05000000000000000000" pitchFamily="2" charset="2"/>
              </a:rPr>
              <a:t>④</a:t>
            </a:r>
            <a:r>
              <a:rPr lang="ja-JP" altLang="en-US" sz="2000" dirty="0" smtClean="0">
                <a:sym typeface="Wingdings" panose="05000000000000000000" pitchFamily="2" charset="2"/>
              </a:rPr>
              <a:t> </a:t>
            </a:r>
            <a:r>
              <a:rPr lang="ja-JP" altLang="en-US" sz="2000" dirty="0">
                <a:sym typeface="Wingdings" panose="05000000000000000000" pitchFamily="2" charset="2"/>
              </a:rPr>
              <a:t>② </a:t>
            </a:r>
            <a:r>
              <a:rPr lang="en-US" altLang="ja-JP" sz="2000" dirty="0" smtClean="0">
                <a:sym typeface="Wingdings" panose="05000000000000000000" pitchFamily="2" charset="2"/>
              </a:rPr>
              <a:t>~ </a:t>
            </a:r>
            <a:r>
              <a:rPr lang="ja-JP" altLang="en-US" sz="2000" dirty="0" smtClean="0">
                <a:sym typeface="Wingdings" panose="05000000000000000000" pitchFamily="2" charset="2"/>
              </a:rPr>
              <a:t>③</a:t>
            </a:r>
            <a:r>
              <a:rPr lang="ko-KR" altLang="en-US" sz="2000" dirty="0" smtClean="0">
                <a:sym typeface="Wingdings" panose="05000000000000000000" pitchFamily="2" charset="2"/>
              </a:rPr>
              <a:t>을</a:t>
            </a:r>
            <a:r>
              <a:rPr lang="en-US" altLang="ja-JP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반복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⑤ </a:t>
            </a:r>
            <a:r>
              <a:rPr lang="ko-KR" altLang="en-US" sz="2000" dirty="0" smtClean="0">
                <a:sym typeface="Wingdings" panose="05000000000000000000" pitchFamily="2" charset="2"/>
              </a:rPr>
              <a:t>촬영 종료 후 원하는 이미지를 선택</a:t>
            </a:r>
            <a:endParaRPr lang="en-US" altLang="ja-JP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⑥ </a:t>
            </a:r>
            <a:r>
              <a:rPr lang="ko-KR" altLang="en-US" sz="2000" dirty="0" smtClean="0">
                <a:sym typeface="Wingdings" panose="05000000000000000000" pitchFamily="2" charset="2"/>
              </a:rPr>
              <a:t>핸드폰</a:t>
            </a:r>
            <a:r>
              <a:rPr lang="ja-JP" altLang="en-US" sz="2000" dirty="0" smtClean="0">
                <a:sym typeface="Wingdings" panose="05000000000000000000" pitchFamily="2" charset="2"/>
              </a:rPr>
              <a:t> </a:t>
            </a:r>
            <a:r>
              <a:rPr lang="ja-JP" altLang="en-US" sz="2000" dirty="0">
                <a:sym typeface="Wingdings" panose="05000000000000000000" pitchFamily="2" charset="2"/>
              </a:rPr>
              <a:t>⇨ </a:t>
            </a:r>
            <a:r>
              <a:rPr lang="en-US" altLang="ko-KR" sz="2000" dirty="0" smtClean="0">
                <a:sym typeface="Wingdings" panose="05000000000000000000" pitchFamily="2" charset="2"/>
              </a:rPr>
              <a:t>PC</a:t>
            </a:r>
            <a:r>
              <a:rPr lang="ko-KR" altLang="en-US" sz="2000" dirty="0" smtClean="0">
                <a:sym typeface="Wingdings" panose="05000000000000000000" pitchFamily="2" charset="2"/>
              </a:rPr>
              <a:t>연결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⑦ </a:t>
            </a:r>
            <a:r>
              <a:rPr lang="ko-KR" altLang="en-US" sz="2000" dirty="0" smtClean="0">
                <a:sym typeface="Wingdings" panose="05000000000000000000" pitchFamily="2" charset="2"/>
              </a:rPr>
              <a:t>핸드폰에 다운로드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13408" y="4240307"/>
            <a:ext cx="4613764" cy="163121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「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CKBS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스마트 스탠드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in Café..</a:t>
            </a:r>
            <a:r>
              <a:rPr lang="en-US" altLang="ko-KR" sz="2000" b="1" dirty="0"/>
              <a:t> </a:t>
            </a:r>
            <a:r>
              <a:rPr lang="ja-JP" altLang="en-US" sz="2000" b="1" dirty="0"/>
              <a:t>」</a:t>
            </a:r>
            <a:endParaRPr lang="ko-KR" altLang="en-US" sz="2000" b="1" dirty="0"/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① </a:t>
            </a:r>
            <a:r>
              <a:rPr lang="ko-KR" altLang="en-US" sz="2000" dirty="0" smtClean="0">
                <a:sym typeface="Wingdings" panose="05000000000000000000" pitchFamily="2" charset="2"/>
              </a:rPr>
              <a:t>핸드폰</a:t>
            </a:r>
            <a:r>
              <a:rPr lang="ja-JP" altLang="en-US" sz="2000" dirty="0">
                <a:sym typeface="Wingdings" panose="05000000000000000000" pitchFamily="2" charset="2"/>
              </a:rPr>
              <a:t> ⇨ </a:t>
            </a:r>
            <a:r>
              <a:rPr lang="en-US" altLang="ko-KR" sz="2000" dirty="0">
                <a:sym typeface="Wingdings" panose="05000000000000000000" pitchFamily="2" charset="2"/>
              </a:rPr>
              <a:t>CKBS </a:t>
            </a:r>
            <a:r>
              <a:rPr lang="ko-KR" altLang="en-US" sz="2000" dirty="0">
                <a:sym typeface="Wingdings" panose="05000000000000000000" pitchFamily="2" charset="2"/>
              </a:rPr>
              <a:t>스마트 </a:t>
            </a:r>
            <a:r>
              <a:rPr lang="ko-KR" altLang="en-US" sz="2000" dirty="0" smtClean="0">
                <a:sym typeface="Wingdings" panose="05000000000000000000" pitchFamily="2" charset="2"/>
              </a:rPr>
              <a:t>스탠드에 연결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ja-JP" altLang="en-US" sz="2000" dirty="0">
                <a:sym typeface="Wingdings" panose="05000000000000000000" pitchFamily="2" charset="2"/>
              </a:rPr>
              <a:t>② </a:t>
            </a:r>
            <a:r>
              <a:rPr lang="ko-KR" altLang="en-US" sz="2000" dirty="0">
                <a:sym typeface="Wingdings" panose="05000000000000000000" pitchFamily="2" charset="2"/>
              </a:rPr>
              <a:t>손으로 </a:t>
            </a:r>
            <a:r>
              <a:rPr lang="en-US" altLang="ko-KR" sz="2000" dirty="0">
                <a:sym typeface="Wingdings" panose="05000000000000000000" pitchFamily="2" charset="2"/>
              </a:rPr>
              <a:t>Page</a:t>
            </a:r>
            <a:r>
              <a:rPr lang="ko-KR" altLang="en-US" sz="2000" dirty="0">
                <a:sym typeface="Wingdings" panose="05000000000000000000" pitchFamily="2" charset="2"/>
              </a:rPr>
              <a:t>를 넘겨가면서 </a:t>
            </a:r>
            <a:r>
              <a:rPr lang="en-US" altLang="ja-JP" sz="2000" dirty="0">
                <a:sym typeface="Wingdings" panose="05000000000000000000" pitchFamily="2" charset="2"/>
              </a:rPr>
              <a:t>Reading</a:t>
            </a:r>
          </a:p>
          <a:p>
            <a:r>
              <a:rPr lang="ja-JP" altLang="en-US" sz="2000" dirty="0">
                <a:sym typeface="Wingdings" panose="05000000000000000000" pitchFamily="2" charset="2"/>
              </a:rPr>
              <a:t>③ </a:t>
            </a:r>
            <a:r>
              <a:rPr lang="ko-KR" altLang="en-US" sz="2000" dirty="0" smtClean="0">
                <a:sym typeface="Wingdings" panose="05000000000000000000" pitchFamily="2" charset="2"/>
              </a:rPr>
              <a:t>핸드폰으로 </a:t>
            </a:r>
            <a:r>
              <a:rPr lang="ko-KR" altLang="en-US" sz="2000" dirty="0">
                <a:sym typeface="Wingdings" panose="05000000000000000000" pitchFamily="2" charset="2"/>
              </a:rPr>
              <a:t>스마트 스탠드 </a:t>
            </a:r>
            <a:r>
              <a:rPr lang="en-US" altLang="ko-KR" sz="2000" dirty="0">
                <a:sym typeface="Wingdings" panose="05000000000000000000" pitchFamily="2" charset="2"/>
              </a:rPr>
              <a:t>Control</a:t>
            </a:r>
          </a:p>
          <a:p>
            <a:r>
              <a:rPr lang="ja-JP" altLang="en-US" sz="2000" dirty="0" smtClean="0">
                <a:sym typeface="Wingdings" panose="05000000000000000000" pitchFamily="2" charset="2"/>
              </a:rPr>
              <a:t>      </a:t>
            </a:r>
            <a:r>
              <a:rPr lang="ja-JP" altLang="en-US" sz="2000" dirty="0">
                <a:sym typeface="Wingdings" panose="05000000000000000000" pitchFamily="2" charset="2"/>
              </a:rPr>
              <a:t>⇨ </a:t>
            </a:r>
            <a:r>
              <a:rPr lang="ko-KR" altLang="en-US" sz="2000" dirty="0">
                <a:sym typeface="Wingdings" panose="05000000000000000000" pitchFamily="2" charset="2"/>
              </a:rPr>
              <a:t>자동</a:t>
            </a:r>
            <a:r>
              <a:rPr lang="en-US" altLang="ja-JP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이미지 </a:t>
            </a:r>
            <a:r>
              <a:rPr lang="ko-KR" altLang="en-US" sz="2000" dirty="0" smtClean="0">
                <a:sym typeface="Wingdings" panose="05000000000000000000" pitchFamily="2" charset="2"/>
              </a:rPr>
              <a:t>다운로드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2" y="1338528"/>
            <a:ext cx="3327227" cy="219974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03517" y="4563035"/>
            <a:ext cx="3876813" cy="1159547"/>
          </a:xfrm>
          <a:prstGeom prst="wedgeRoundRectCallout">
            <a:avLst>
              <a:gd name="adj1" fmla="val 54910"/>
              <a:gd name="adj2" fmla="val -332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ja-JP" b="1" dirty="0" smtClean="0"/>
              <a:t>※CKBS</a:t>
            </a:r>
            <a:r>
              <a:rPr lang="ko-KR" altLang="en-US" b="1" dirty="0" smtClean="0"/>
              <a:t>의 강점</a:t>
            </a:r>
            <a:endParaRPr lang="en-US" altLang="ko-KR" b="1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핸드폰만 있으면 사용할 수 있다</a:t>
            </a:r>
            <a:r>
              <a:rPr lang="en-US" altLang="ko-KR" sz="1600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CZUR</a:t>
            </a:r>
            <a:r>
              <a:rPr lang="ko-KR" altLang="en-US" sz="1600" dirty="0" smtClean="0"/>
              <a:t>보다 간편하게 사용 가능</a:t>
            </a:r>
            <a:endParaRPr lang="en-US" altLang="ko-KR" sz="1600" dirty="0" smtClean="0"/>
          </a:p>
          <a:p>
            <a:pPr algn="just"/>
            <a:r>
              <a:rPr lang="en-US" altLang="ko-KR" sz="1600" dirty="0" smtClean="0"/>
              <a:t>       (7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>
                <a:sym typeface="Wingdings" panose="05000000000000000000" pitchFamily="2" charset="2"/>
              </a:rPr>
              <a:t> 3</a:t>
            </a:r>
            <a:r>
              <a:rPr lang="ko-KR" altLang="en-US" sz="1600" dirty="0" smtClean="0">
                <a:sym typeface="Wingdings" panose="05000000000000000000" pitchFamily="2" charset="2"/>
              </a:rPr>
              <a:t>단계로 단축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156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11697</TotalTime>
  <Words>1310</Words>
  <Application>Microsoft Office PowerPoint</Application>
  <PresentationFormat>화면 슬라이드 쇼(4:3)</PresentationFormat>
  <Paragraphs>379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Meiryo</vt:lpstr>
      <vt:lpstr>Meiryo UI</vt:lpstr>
      <vt:lpstr>ＭＳ Ｐゴシック</vt:lpstr>
      <vt:lpstr>맑은 고딕</vt:lpstr>
      <vt:lpstr>새굴림</vt:lpstr>
      <vt:lpstr>함초롬돋움</vt:lpstr>
      <vt:lpstr>Arial</vt:lpstr>
      <vt:lpstr>Arial Black</vt:lpstr>
      <vt:lpstr>Calibri</vt:lpstr>
      <vt:lpstr>Calibri Light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손형호(경영기획담당)</dc:creator>
  <cp:lastModifiedBy>신진호(시스템화상설계담당)</cp:lastModifiedBy>
  <cp:revision>399</cp:revision>
  <cp:lastPrinted>2020-01-07T01:04:38Z</cp:lastPrinted>
  <dcterms:created xsi:type="dcterms:W3CDTF">2019-01-02T07:15:19Z</dcterms:created>
  <dcterms:modified xsi:type="dcterms:W3CDTF">2020-04-16T00:44:55Z</dcterms:modified>
</cp:coreProperties>
</file>